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6" r:id="rId1"/>
  </p:sldMasterIdLst>
  <p:sldIdLst>
    <p:sldId id="256" r:id="rId2"/>
    <p:sldId id="257" r:id="rId3"/>
    <p:sldId id="274" r:id="rId4"/>
    <p:sldId id="275" r:id="rId5"/>
    <p:sldId id="276" r:id="rId6"/>
    <p:sldId id="277" r:id="rId7"/>
    <p:sldId id="278" r:id="rId8"/>
    <p:sldId id="280" r:id="rId9"/>
    <p:sldId id="303" r:id="rId10"/>
    <p:sldId id="300" r:id="rId11"/>
    <p:sldId id="314" r:id="rId12"/>
    <p:sldId id="299" r:id="rId13"/>
    <p:sldId id="285" r:id="rId14"/>
    <p:sldId id="286" r:id="rId15"/>
    <p:sldId id="287" r:id="rId16"/>
    <p:sldId id="288" r:id="rId17"/>
    <p:sldId id="315" r:id="rId18"/>
    <p:sldId id="311" r:id="rId19"/>
    <p:sldId id="307" r:id="rId20"/>
    <p:sldId id="289" r:id="rId21"/>
    <p:sldId id="291" r:id="rId22"/>
    <p:sldId id="292" r:id="rId23"/>
    <p:sldId id="313" r:id="rId24"/>
    <p:sldId id="295" r:id="rId25"/>
    <p:sldId id="293" r:id="rId26"/>
    <p:sldId id="312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42FE-E00B-4FAF-8F73-F722060E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978408"/>
            <a:ext cx="10506991" cy="2531555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1CCE2-4461-473E-B23C-34C8CCF04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0506991" cy="22775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551A-CE2F-4E35-A714-B1F04D4B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C907-6594-4DFF-A32B-449C3BA9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6D75-E9DA-4660-AC52-51BA63F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9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999A10-4355-4A13-B008-196B21ABE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00" y="483576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D448-AFEA-4483-B0E4-00284052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16234-4516-4303-8F60-A8127D89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192" y="3103131"/>
            <a:ext cx="10506991" cy="30929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5D50-A474-462B-A807-DF186B1C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1DAF-2E2D-46ED-AA3E-3D2FE40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FC771-EB13-4EB5-A0A2-3968C6AB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596B8-8230-4695-8D76-F06AFA815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3EBF93-5FD9-4F4E-8485-7B937145C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62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6B4D06-C7C6-4949-8EB2-F03ED999A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41710" y="978408"/>
            <a:ext cx="2947881" cy="51247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B9D-8C11-4176-AF22-89F972E21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632" y="978408"/>
            <a:ext cx="7256453" cy="5124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A9E1C-8E18-4A35-9BD8-427B1D14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6CDB-7BB6-4DD2-A626-6DA8E56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403B-439E-449F-83B1-799EEC23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79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1579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2905-6D2E-4319-9521-61452AB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7550-84E8-49D3-B419-6F5F327D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2C6B-EA5D-4D97-BC84-6C860D53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90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B299E6-11CC-4181-86C3-528A13F1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22232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03473-0A64-4F9F-833B-8D64E390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9"/>
            <a:ext cx="10515600" cy="271676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73736-B424-40F2-B562-6DC10E5ED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4171445"/>
            <a:ext cx="10515600" cy="1918205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48851-37C0-478D-B722-D76C817D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063E-66CE-4C18-91FA-D14AE052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6D3D-FD62-470C-BC3C-A03771A3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FF0049-0231-4557-A707-569556F0C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3922232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7A0DB1-87C8-4BF4-B2A2-F9CA6ED05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C29209-8A8F-48A7-8BA2-AFADA37CB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528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BE9C-AE7C-4C39-9694-C32D6939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483577"/>
            <a:ext cx="11147071" cy="243482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CC42C-303A-4BDF-990A-2B07967B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978408"/>
            <a:ext cx="1114707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5CEF-353E-4E14-83AD-ACADDC08D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5ECEF-9654-4AC1-BF77-7BC602BBD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12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22FC8-BC06-407B-A82B-DA62B33A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5B701-4E1F-48AA-8A3C-ED5DD915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BCA31-8AC7-46F5-BCAB-41D54DF8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A86D8-2A29-4A0E-AEA0-39B41C418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E13E-918A-4D04-9E84-94148D7C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04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E892-D975-4DD6-8583-A14DDBE8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978407"/>
            <a:ext cx="11145039" cy="1339584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F7700-CECC-4881-BE5C-A13CD825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00921"/>
            <a:ext cx="5346222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0766-520A-44C5-943E-569222B74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F7E42-976A-4239-8006-D68538D4B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120" y="2500921"/>
            <a:ext cx="5372551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A329-951F-4391-ADC5-7EA320B7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8999"/>
            <a:ext cx="5372551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EC22A-DA46-460C-B865-D928C20A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2D647-42C5-4AB7-BB71-3A440657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" y="641908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B2B67-714C-46DA-85E5-598B4244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9591" y="-7190"/>
            <a:ext cx="640080" cy="365125"/>
          </a:xfrm>
        </p:spPr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5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4B6724-AB30-4E7C-BE2B-ECD94FF1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33311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D4BAB-2678-4A19-A575-C47CAF14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591509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7C89E-0ABD-4FD2-924C-894345AD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026CE-9CC8-403B-88B1-184D1653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3D616-3C18-401B-A792-E75149FD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C6F70-D800-4067-A36A-5BBFC801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393331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66CB6-8988-4FBA-8524-726765A5F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140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73F84-0C6B-4EF4-9405-C3898249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EC807-744E-4C5C-8B15-09AED3E5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CB19-9F4B-474C-85C1-4A645A97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9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88B0-DD6B-449B-AE32-D3192081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8"/>
            <a:ext cx="4287393" cy="2450592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2ED6-5B69-4B3B-BF96-3A75F2107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4648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04043-D45F-440A-A15D-2718A913E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072DC-7326-43E7-806C-B690C439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9A0F-B8C6-4AA6-A9C4-4A454F42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7A616-A4F2-4FC5-88DE-B4E6BA54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8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773D-D007-4687-BA9C-9F229829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7"/>
            <a:ext cx="4287393" cy="2450593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A75FC-78D2-4EF5-884F-11B7BACF7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5"/>
            <a:ext cx="64464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CE0BB-D335-4391-A23F-194C575C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701E1-B97B-4DA5-B9AD-07B7C124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9CF8-F42F-4618-9F26-8BFE5648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A2023-1ECA-4A96-BDC7-F7FA4368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9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7A535-3CAC-46BC-B2B2-3AE83EC3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215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EBDBD-59EC-46ED-BE79-6D37B531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3306870"/>
            <a:ext cx="10506991" cy="257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1F5C-FD3D-42C7-90F4-5ECE6FFC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632" y="100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1B8F32D-D8B6-4B9E-9CBF-DCAC30B7B93D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3D50-6D0B-4963-97B9-A32AE6323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4190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5E08-CAC3-4C87-B143-5F8956AE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591" y="1005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553ECD-7F6D-420D-93CA-D8D15EB42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51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F60170-91B4-45F0-B88B-9C07AEC46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631F8E-5BA9-4929-BDBF-BEB7E855A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4678" y="1123494"/>
            <a:ext cx="5614993" cy="3093468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dirty="0"/>
              <a:t>Board of Supervisors</a:t>
            </a:r>
            <a:br>
              <a:rPr lang="en-US" dirty="0"/>
            </a:br>
            <a:r>
              <a:rPr lang="en-US" dirty="0"/>
              <a:t>Budget 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B756B-6038-4E4B-8C2F-A84AF5212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4677" y="4543234"/>
            <a:ext cx="5614993" cy="2124206"/>
          </a:xfrm>
        </p:spPr>
        <p:txBody>
          <a:bodyPr anchor="t">
            <a:normAutofit/>
          </a:bodyPr>
          <a:lstStyle/>
          <a:p>
            <a:pPr algn="ctr"/>
            <a:r>
              <a:rPr lang="en-US" sz="4000" dirty="0"/>
              <a:t>March 21, 2023</a:t>
            </a:r>
          </a:p>
          <a:p>
            <a:pPr algn="ctr"/>
            <a:r>
              <a:rPr lang="en-US" sz="4000" dirty="0"/>
              <a:t>6:00 p.m.</a:t>
            </a:r>
          </a:p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E3B19C-5EF6-492A-AA6F-EC0C2F236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90FFF94-676E-40EE-94B4-BA33598418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1183" y="1076490"/>
            <a:ext cx="4528935" cy="552309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DB647E-7779-454B-9098-17E6CE33D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489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7F4C95-4C8F-4FD8-81B9-435E6993EB0E}"/>
              </a:ext>
            </a:extLst>
          </p:cNvPr>
          <p:cNvCxnSpPr/>
          <p:nvPr/>
        </p:nvCxnSpPr>
        <p:spPr>
          <a:xfrm>
            <a:off x="440675" y="2005070"/>
            <a:ext cx="11281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8EC092-C1D6-4A0D-8041-8C555A3A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779" y="5520201"/>
            <a:ext cx="1097113" cy="13377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028DB8-9042-4A31-826A-F6CF51C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63" y="149733"/>
            <a:ext cx="10634472" cy="2157984"/>
          </a:xfrm>
        </p:spPr>
        <p:txBody>
          <a:bodyPr/>
          <a:lstStyle/>
          <a:p>
            <a:pPr algn="ctr"/>
            <a:r>
              <a:rPr lang="en-US" sz="4000" dirty="0"/>
              <a:t>County Administrator’s Recommended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3E6A-5ACD-4241-B1F9-9B1D77A4C5AE}"/>
              </a:ext>
            </a:extLst>
          </p:cNvPr>
          <p:cNvSpPr txBox="1"/>
          <p:nvPr/>
        </p:nvSpPr>
        <p:spPr>
          <a:xfrm>
            <a:off x="-303249" y="2005070"/>
            <a:ext cx="914549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 sz="2000" b="1" dirty="0"/>
              <a:t>Budget Recommendation: The Recommended FY 24 Cumberland County budget will: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200150" lvl="2" indent="-285750">
              <a:buFontTx/>
              <a:buChar char="-"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5% across the board pay increase for County staff.  This will continue to address the salary study related to all County positions.</a:t>
            </a: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2"/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00150" lvl="2" indent="-285750">
              <a:buFontTx/>
              <a:buChar char="-"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County absorbs 8.17% increase on employee health insurance.</a:t>
            </a:r>
          </a:p>
          <a:p>
            <a:pPr lvl="2"/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57300" lvl="2" indent="-342900">
              <a:buFontTx/>
              <a:buChar char="-"/>
            </a:pPr>
            <a:r>
              <a:rPr lang="en-US" sz="1600" b="1" dirty="0"/>
              <a:t>-</a:t>
            </a:r>
            <a:r>
              <a:rPr lang="en-US" sz="1600" dirty="0"/>
              <a:t>Salary survey completed.  County has taken proactive measures over the last couple of years to address employee compensation issues.  </a:t>
            </a:r>
          </a:p>
          <a:p>
            <a:pPr lvl="2"/>
            <a:endParaRPr lang="en-US" sz="1600" dirty="0"/>
          </a:p>
          <a:p>
            <a:pPr marL="1257300" lvl="2" indent="-342900">
              <a:buFontTx/>
              <a:buChar char="-"/>
            </a:pPr>
            <a:r>
              <a:rPr lang="en-US" sz="1600" dirty="0"/>
              <a:t>Current salary survey has indicated a $67,386.81 “gap” in terms of pay, impacting 13 positions.  </a:t>
            </a:r>
          </a:p>
          <a:p>
            <a:pPr lvl="2"/>
            <a:endParaRPr lang="en-US" sz="1600" dirty="0"/>
          </a:p>
          <a:p>
            <a:pPr marL="1257300" lvl="2" indent="-342900">
              <a:buFontTx/>
              <a:buChar char="-"/>
            </a:pPr>
            <a:r>
              <a:rPr lang="en-US" sz="1600" dirty="0"/>
              <a:t>An ATB increase of 5% will address 40% of the problem, leaving a gap of $37,267.2, impacting 12 positions.  Other localities are actively recruiting for positions that are impacted.</a:t>
            </a:r>
          </a:p>
          <a:p>
            <a:pPr lvl="2"/>
            <a:endParaRPr lang="en-US" sz="2000" b="1" dirty="0"/>
          </a:p>
          <a:p>
            <a:pPr lvl="1"/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FB2FEA-0843-4F36-B762-B6140139A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1520" y="2201107"/>
            <a:ext cx="2075121" cy="312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08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7F4C95-4C8F-4FD8-81B9-435E6993EB0E}"/>
              </a:ext>
            </a:extLst>
          </p:cNvPr>
          <p:cNvCxnSpPr/>
          <p:nvPr/>
        </p:nvCxnSpPr>
        <p:spPr>
          <a:xfrm>
            <a:off x="440675" y="2005070"/>
            <a:ext cx="11281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8EC092-C1D6-4A0D-8041-8C555A3A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779" y="5520201"/>
            <a:ext cx="1097113" cy="13377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028DB8-9042-4A31-826A-F6CF51C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63" y="149733"/>
            <a:ext cx="10634472" cy="2157984"/>
          </a:xfrm>
        </p:spPr>
        <p:txBody>
          <a:bodyPr/>
          <a:lstStyle/>
          <a:p>
            <a:pPr algn="ctr"/>
            <a:r>
              <a:rPr lang="en-US" sz="4000" dirty="0"/>
              <a:t>County Administrator’s Recommended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3E6A-5ACD-4241-B1F9-9B1D77A4C5AE}"/>
              </a:ext>
            </a:extLst>
          </p:cNvPr>
          <p:cNvSpPr txBox="1"/>
          <p:nvPr/>
        </p:nvSpPr>
        <p:spPr>
          <a:xfrm>
            <a:off x="-92937" y="2262759"/>
            <a:ext cx="9145498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 sz="2000" b="1" dirty="0"/>
              <a:t>Budget Recommendation: The Recommended FY 24 Cumberland County budget will: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00150" lvl="2" indent="-285750"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Maintain competitiveness of compensation for Public Safety positions.</a:t>
            </a:r>
          </a:p>
          <a:p>
            <a:pPr lvl="2"/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00150" lvl="2" indent="-285750"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Fully fund services for Emergency Medical Services and level fund the volunteer fire departments.</a:t>
            </a:r>
          </a:p>
          <a:p>
            <a:pPr marL="1200150" lvl="2" indent="-285750">
              <a:buFontTx/>
              <a:buChar char="-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00150" lvl="2" indent="-285750"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Absorbs one time expenditures such as the reassessment contract.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2"/>
            <a:endParaRPr lang="en-US" sz="2000" b="1" dirty="0"/>
          </a:p>
          <a:p>
            <a:pPr lvl="2"/>
            <a:endParaRPr lang="en-US" sz="2000" b="1" dirty="0"/>
          </a:p>
          <a:p>
            <a:pPr lvl="1"/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FB2FEA-0843-4F36-B762-B6140139A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1520" y="2201107"/>
            <a:ext cx="2075121" cy="312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25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7F4C95-4C8F-4FD8-81B9-435E6993EB0E}"/>
              </a:ext>
            </a:extLst>
          </p:cNvPr>
          <p:cNvCxnSpPr/>
          <p:nvPr/>
        </p:nvCxnSpPr>
        <p:spPr>
          <a:xfrm>
            <a:off x="440675" y="2005070"/>
            <a:ext cx="11281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8EC092-C1D6-4A0D-8041-8C555A3A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779" y="5520201"/>
            <a:ext cx="1097113" cy="13377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028DB8-9042-4A31-826A-F6CF51C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63" y="149733"/>
            <a:ext cx="10634472" cy="2157984"/>
          </a:xfrm>
        </p:spPr>
        <p:txBody>
          <a:bodyPr/>
          <a:lstStyle/>
          <a:p>
            <a:pPr algn="ctr"/>
            <a:r>
              <a:rPr lang="en-US" sz="4000" dirty="0"/>
              <a:t>County Administrator’s Recommended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3E6A-5ACD-4241-B1F9-9B1D77A4C5AE}"/>
              </a:ext>
            </a:extLst>
          </p:cNvPr>
          <p:cNvSpPr txBox="1"/>
          <p:nvPr/>
        </p:nvSpPr>
        <p:spPr>
          <a:xfrm>
            <a:off x="-219748" y="2236829"/>
            <a:ext cx="1181488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 sz="2000" b="1" dirty="0"/>
              <a:t>Budget Recommendation: The Recommended FY 24 Cumberland County budget will: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lvl="2"/>
            <a:r>
              <a:rPr lang="en-US" sz="2000" dirty="0"/>
              <a:t>-    </a:t>
            </a:r>
            <a:r>
              <a:rPr lang="en-US" dirty="0">
                <a:latin typeface="Calibri" panose="020F0502020204030204" pitchFamily="34" charset="0"/>
              </a:rPr>
              <a:t>Meet the County’s funding obligation for the School System.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2"/>
            <a:endParaRPr lang="en-US" sz="2000" b="1" dirty="0"/>
          </a:p>
          <a:p>
            <a:pPr marL="1200150" lvl="2" indent="-285750">
              <a:buFontTx/>
              <a:buChar char="-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Will seek to maintain the County’s fund balance at ~$7,000,000 - </a:t>
            </a:r>
            <a:r>
              <a:rPr lang="en-US" i="1" u="sng" dirty="0">
                <a:latin typeface="Calibri" panose="020F0502020204030204" pitchFamily="34" charset="0"/>
                <a:ea typeface="Times New Roman" panose="02020603050405020304" pitchFamily="18" charset="0"/>
              </a:rPr>
              <a:t>$8,000,000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.  This would be the third straight fiscal year of maintaining the fund balance at a healthy level.  Well within desired percentage of operating budget – 42.5%</a:t>
            </a:r>
          </a:p>
          <a:p>
            <a:pPr lvl="2"/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200150" lvl="2" indent="-285750">
              <a:buFontTx/>
              <a:buChar char="-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Fund balance to be maintained even with requested use of same rollover funds to balance FY 24 budget and utilized to complete upcoming necessary projects – radio system, courthouse roof, card readers &amp; cameras (as green lighted in September 2022).</a:t>
            </a:r>
          </a:p>
          <a:p>
            <a:pPr marL="1200150" lvl="2" indent="-285750">
              <a:buFontTx/>
              <a:buChar char="-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200150" lvl="2" indent="-285750">
              <a:buFontTx/>
              <a:buChar char="-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Fund a part time Animal Control Officer at mid-year, positively impacting County services.</a:t>
            </a:r>
          </a:p>
          <a:p>
            <a:pPr lvl="2"/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200150" lvl="2" indent="-285750">
              <a:buFontTx/>
              <a:buChar char="-"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257300" lvl="2" indent="-342900">
              <a:buFontTx/>
              <a:buChar char="-"/>
            </a:pPr>
            <a:endParaRPr lang="en-US" b="1" dirty="0">
              <a:latin typeface="Calibri" panose="020F0502020204030204" pitchFamily="34" charset="0"/>
            </a:endParaRPr>
          </a:p>
          <a:p>
            <a:pPr marL="1257300" lvl="2" indent="-342900">
              <a:buFontTx/>
              <a:buChar char="-"/>
            </a:pPr>
            <a:endParaRPr lang="en-US" sz="2000" b="1" dirty="0"/>
          </a:p>
          <a:p>
            <a:pPr lvl="2"/>
            <a:endParaRPr lang="en-US" sz="2000" b="1" dirty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73334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7F4C95-4C8F-4FD8-81B9-435E6993EB0E}"/>
              </a:ext>
            </a:extLst>
          </p:cNvPr>
          <p:cNvCxnSpPr/>
          <p:nvPr/>
        </p:nvCxnSpPr>
        <p:spPr>
          <a:xfrm>
            <a:off x="440675" y="2005070"/>
            <a:ext cx="11281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5A028DB8-9042-4A31-826A-F6CF51C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63" y="149733"/>
            <a:ext cx="10634472" cy="2157984"/>
          </a:xfrm>
        </p:spPr>
        <p:txBody>
          <a:bodyPr/>
          <a:lstStyle/>
          <a:p>
            <a:pPr algn="ctr"/>
            <a:r>
              <a:rPr lang="en-US" sz="4000" dirty="0"/>
              <a:t>County Administrator’s Recommended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3E6A-5ACD-4241-B1F9-9B1D77A4C5AE}"/>
              </a:ext>
            </a:extLst>
          </p:cNvPr>
          <p:cNvSpPr txBox="1"/>
          <p:nvPr/>
        </p:nvSpPr>
        <p:spPr>
          <a:xfrm>
            <a:off x="-30518" y="1969815"/>
            <a:ext cx="118148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b="1" dirty="0"/>
              <a:t>Budget Recommendation – Operating </a:t>
            </a:r>
            <a:endParaRPr lang="en-US" sz="2800" b="1" dirty="0">
              <a:solidFill>
                <a:srgbClr val="FF0000"/>
              </a:solidFill>
            </a:endParaRPr>
          </a:p>
          <a:p>
            <a:pPr lvl="1"/>
            <a:endParaRPr lang="en-US" sz="2800" b="1" dirty="0"/>
          </a:p>
          <a:p>
            <a:pPr lvl="1"/>
            <a:r>
              <a:rPr lang="en-US" sz="1600" dirty="0"/>
              <a:t>Cumberland County General Fund Expenditures for FY 2024</a:t>
            </a:r>
          </a:p>
          <a:p>
            <a:pPr lvl="1"/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3DD426-3A31-40E7-BA66-625DD93A203C}"/>
              </a:ext>
            </a:extLst>
          </p:cNvPr>
          <p:cNvSpPr txBox="1"/>
          <p:nvPr/>
        </p:nvSpPr>
        <p:spPr>
          <a:xfrm>
            <a:off x="440675" y="3260705"/>
            <a:ext cx="589918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General Administration		$1,971,164    20%	</a:t>
            </a:r>
          </a:p>
          <a:p>
            <a:r>
              <a:rPr lang="en-US" sz="1600" dirty="0"/>
              <a:t>Judicial Administration		$738,546        8%</a:t>
            </a:r>
          </a:p>
          <a:p>
            <a:r>
              <a:rPr lang="en-US" sz="1600" dirty="0"/>
              <a:t>Public Safety			$4,362,020     45%</a:t>
            </a:r>
          </a:p>
          <a:p>
            <a:r>
              <a:rPr lang="en-US" sz="1600" dirty="0"/>
              <a:t>Public Works			$1,791,128     19%</a:t>
            </a:r>
          </a:p>
          <a:p>
            <a:r>
              <a:rPr lang="en-US" sz="1600" dirty="0"/>
              <a:t>Health				$192,039         2%</a:t>
            </a:r>
          </a:p>
          <a:p>
            <a:r>
              <a:rPr lang="en-US" sz="1600" dirty="0"/>
              <a:t>Education/CSA			$24,573           &gt;1%</a:t>
            </a:r>
          </a:p>
          <a:p>
            <a:r>
              <a:rPr lang="en-US" sz="1600" dirty="0"/>
              <a:t>Parks, Recreation, Cultural		$261,426         3%</a:t>
            </a:r>
          </a:p>
          <a:p>
            <a:r>
              <a:rPr lang="en-US" sz="1600" dirty="0"/>
              <a:t>Community Development		$266,810         3%</a:t>
            </a:r>
          </a:p>
          <a:p>
            <a:r>
              <a:rPr lang="en-US" sz="1600" dirty="0"/>
              <a:t>Non-Departmental Exp.		$20,500           &gt;1%</a:t>
            </a:r>
          </a:p>
          <a:p>
            <a:r>
              <a:rPr lang="en-US" sz="1600" dirty="0"/>
              <a:t>				</a:t>
            </a:r>
          </a:p>
          <a:p>
            <a:r>
              <a:rPr lang="en-US" sz="1600" dirty="0"/>
              <a:t>Total Estimated General Fund Expenditures	$9,628,205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DA372E-1E8A-4C8B-9F07-94E439FFF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126" y="2930979"/>
            <a:ext cx="5556431" cy="333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93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7F4C95-4C8F-4FD8-81B9-435E6993EB0E}"/>
              </a:ext>
            </a:extLst>
          </p:cNvPr>
          <p:cNvCxnSpPr/>
          <p:nvPr/>
        </p:nvCxnSpPr>
        <p:spPr>
          <a:xfrm>
            <a:off x="440675" y="2005070"/>
            <a:ext cx="11281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5A028DB8-9042-4A31-826A-F6CF51C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63" y="149733"/>
            <a:ext cx="10634472" cy="2157984"/>
          </a:xfrm>
        </p:spPr>
        <p:txBody>
          <a:bodyPr/>
          <a:lstStyle/>
          <a:p>
            <a:pPr algn="ctr"/>
            <a:r>
              <a:rPr lang="en-US" sz="4000" dirty="0"/>
              <a:t>County Administrator’s Recommended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3E6A-5ACD-4241-B1F9-9B1D77A4C5AE}"/>
              </a:ext>
            </a:extLst>
          </p:cNvPr>
          <p:cNvSpPr txBox="1"/>
          <p:nvPr/>
        </p:nvSpPr>
        <p:spPr>
          <a:xfrm>
            <a:off x="-57150" y="2100642"/>
            <a:ext cx="118148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b="1" dirty="0"/>
              <a:t>Budget Recommendation – Operating</a:t>
            </a:r>
          </a:p>
          <a:p>
            <a:pPr lvl="1"/>
            <a:endParaRPr lang="en-US" sz="2800" b="1" dirty="0"/>
          </a:p>
          <a:p>
            <a:pPr lvl="1"/>
            <a:r>
              <a:rPr lang="en-US" sz="1600" dirty="0"/>
              <a:t>Cumberland County General Fund Transfers to other Funds FY 24</a:t>
            </a:r>
          </a:p>
          <a:p>
            <a:pPr lvl="1"/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F168F6-9B38-4F89-BDF9-15CC796FA538}"/>
              </a:ext>
            </a:extLst>
          </p:cNvPr>
          <p:cNvSpPr txBox="1"/>
          <p:nvPr/>
        </p:nvSpPr>
        <p:spPr>
          <a:xfrm>
            <a:off x="438150" y="3342918"/>
            <a:ext cx="604837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Transfer to School Fund		$4,881,738      53%    </a:t>
            </a:r>
          </a:p>
          <a:p>
            <a:r>
              <a:rPr lang="en-US" sz="1600" dirty="0"/>
              <a:t>Transfer to Social Services Fund	$500,136           5%</a:t>
            </a:r>
          </a:p>
          <a:p>
            <a:r>
              <a:rPr lang="en-US" sz="1600" dirty="0"/>
              <a:t>Transfer to Child Services Act Fund	$200,000	         2%</a:t>
            </a:r>
          </a:p>
          <a:p>
            <a:r>
              <a:rPr lang="en-US" sz="1600" dirty="0"/>
              <a:t>Transfer to Debt Services Fund	$3,004,638        32%</a:t>
            </a:r>
          </a:p>
          <a:p>
            <a:r>
              <a:rPr lang="en-US" sz="1600" dirty="0"/>
              <a:t>Transfer to Utilities Fund		$218,586	         2.3%</a:t>
            </a:r>
          </a:p>
          <a:p>
            <a:r>
              <a:rPr lang="en-US" sz="1600" dirty="0"/>
              <a:t>Transfer to EDA Fund		$107,030              1%</a:t>
            </a:r>
          </a:p>
          <a:p>
            <a:r>
              <a:rPr lang="en-US" sz="1600" dirty="0"/>
              <a:t>Transfer to Capital Projects Fund	$300,000             3%</a:t>
            </a:r>
          </a:p>
          <a:p>
            <a:r>
              <a:rPr lang="en-US" sz="1600" dirty="0"/>
              <a:t>				</a:t>
            </a:r>
          </a:p>
          <a:p>
            <a:r>
              <a:rPr lang="en-US" sz="1600" dirty="0"/>
              <a:t>Total Estimated Transfers		$9,212,128</a:t>
            </a:r>
          </a:p>
          <a:p>
            <a:r>
              <a:rPr lang="en-US" sz="1600" u="sng" dirty="0"/>
              <a:t>Total Estimated GF Expenditures	$9,628,205</a:t>
            </a:r>
          </a:p>
          <a:p>
            <a:r>
              <a:rPr lang="en-US" sz="1600" dirty="0"/>
              <a:t>Total:				$18,840,332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C1C59-0A91-4585-8DC7-F9AA5B4B6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504" y="2834521"/>
            <a:ext cx="5350271" cy="321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39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7F4C95-4C8F-4FD8-81B9-435E6993EB0E}"/>
              </a:ext>
            </a:extLst>
          </p:cNvPr>
          <p:cNvCxnSpPr/>
          <p:nvPr/>
        </p:nvCxnSpPr>
        <p:spPr>
          <a:xfrm>
            <a:off x="440675" y="2005070"/>
            <a:ext cx="11281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5A028DB8-9042-4A31-826A-F6CF51C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63" y="149733"/>
            <a:ext cx="10634472" cy="2157984"/>
          </a:xfrm>
        </p:spPr>
        <p:txBody>
          <a:bodyPr/>
          <a:lstStyle/>
          <a:p>
            <a:pPr algn="ctr"/>
            <a:r>
              <a:rPr lang="en-US" sz="4000" dirty="0"/>
              <a:t>County Administrator’s Recommended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3E6A-5ACD-4241-B1F9-9B1D77A4C5AE}"/>
              </a:ext>
            </a:extLst>
          </p:cNvPr>
          <p:cNvSpPr txBox="1"/>
          <p:nvPr/>
        </p:nvSpPr>
        <p:spPr>
          <a:xfrm>
            <a:off x="97668" y="2041338"/>
            <a:ext cx="119672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b="1" dirty="0"/>
              <a:t>Budget Recommendation – Operating </a:t>
            </a:r>
          </a:p>
          <a:p>
            <a:pPr lvl="1"/>
            <a:endParaRPr lang="en-US" sz="2800" b="1" dirty="0"/>
          </a:p>
          <a:p>
            <a:pPr lvl="1"/>
            <a:r>
              <a:rPr lang="en-US" sz="1600" b="1" dirty="0"/>
              <a:t>Cumberland County General Fund Revenue Breakdown- Contingent Upon Receipt of all Federal, State, and Local Revenue.</a:t>
            </a:r>
          </a:p>
          <a:p>
            <a:pPr lvl="1"/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64D91C-9400-422D-BED1-59B983596D0A}"/>
              </a:ext>
            </a:extLst>
          </p:cNvPr>
          <p:cNvSpPr txBox="1"/>
          <p:nvPr/>
        </p:nvSpPr>
        <p:spPr>
          <a:xfrm>
            <a:off x="676275" y="3288090"/>
            <a:ext cx="58483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General Property Taxes		 $11,309,258   60% </a:t>
            </a:r>
          </a:p>
          <a:p>
            <a:r>
              <a:rPr lang="en-US" sz="1600" dirty="0"/>
              <a:t>Other Local Taxes		 	 $1,445,500       8%</a:t>
            </a:r>
          </a:p>
          <a:p>
            <a:r>
              <a:rPr lang="en-US" sz="1600" dirty="0"/>
              <a:t>Permits, Fees, and Licenses		 $381,500 	        2%         </a:t>
            </a:r>
          </a:p>
          <a:p>
            <a:r>
              <a:rPr lang="en-US" sz="1600" dirty="0"/>
              <a:t>Fines and Forfeitures		 $80,000 	        &gt;1%</a:t>
            </a:r>
          </a:p>
          <a:p>
            <a:r>
              <a:rPr lang="en-US" sz="1600" dirty="0"/>
              <a:t>Use of Money and Property		 $180,000           &gt;1%</a:t>
            </a:r>
          </a:p>
          <a:p>
            <a:r>
              <a:rPr lang="en-US" sz="1600" dirty="0"/>
              <a:t>Charges for Services		 	 $281,860          1.5%</a:t>
            </a:r>
          </a:p>
          <a:p>
            <a:r>
              <a:rPr lang="en-US" sz="1600" dirty="0"/>
              <a:t>Miscellaneous/Recoveries		 $3,260,296       17%</a:t>
            </a:r>
          </a:p>
          <a:p>
            <a:r>
              <a:rPr lang="en-US" sz="1600" dirty="0"/>
              <a:t>State Revenue		 	 $1,729,799       9%</a:t>
            </a:r>
          </a:p>
          <a:p>
            <a:r>
              <a:rPr lang="en-US" sz="1600" dirty="0"/>
              <a:t>Federal Revenue		 	 $172,120           &gt;1%</a:t>
            </a:r>
          </a:p>
          <a:p>
            <a:endParaRPr lang="en-US" sz="1600" dirty="0"/>
          </a:p>
          <a:p>
            <a:r>
              <a:rPr lang="en-US" sz="1600" dirty="0"/>
              <a:t>		</a:t>
            </a:r>
          </a:p>
          <a:p>
            <a:r>
              <a:rPr lang="en-US" sz="1600" dirty="0"/>
              <a:t>Total Revenues		   	$18,840,332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161166-7482-4D3C-A21C-9BF37BDAD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452" y="3268606"/>
            <a:ext cx="5049608" cy="302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07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7F4C95-4C8F-4FD8-81B9-435E6993EB0E}"/>
              </a:ext>
            </a:extLst>
          </p:cNvPr>
          <p:cNvCxnSpPr/>
          <p:nvPr/>
        </p:nvCxnSpPr>
        <p:spPr>
          <a:xfrm>
            <a:off x="440675" y="2005070"/>
            <a:ext cx="11281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8EC092-C1D6-4A0D-8041-8C555A3A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779" y="5520201"/>
            <a:ext cx="1097113" cy="13377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028DB8-9042-4A31-826A-F6CF51C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63" y="149733"/>
            <a:ext cx="10634472" cy="2157984"/>
          </a:xfrm>
        </p:spPr>
        <p:txBody>
          <a:bodyPr/>
          <a:lstStyle/>
          <a:p>
            <a:pPr algn="ctr"/>
            <a:r>
              <a:rPr lang="en-US" sz="4000" dirty="0"/>
              <a:t>County Administrator’s Recommended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3E6A-5ACD-4241-B1F9-9B1D77A4C5AE}"/>
              </a:ext>
            </a:extLst>
          </p:cNvPr>
          <p:cNvSpPr txBox="1"/>
          <p:nvPr/>
        </p:nvSpPr>
        <p:spPr>
          <a:xfrm>
            <a:off x="257175" y="2403288"/>
            <a:ext cx="1181488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b="1" dirty="0"/>
              <a:t>Budget Recommendation –  25 Year Capital Improvement Program</a:t>
            </a:r>
          </a:p>
          <a:p>
            <a:pPr marL="971550" lvl="1" indent="-514350">
              <a:buAutoNum type="arabicPeriod" startAt="4"/>
            </a:pPr>
            <a:endParaRPr lang="en-US" sz="2800" b="1" dirty="0"/>
          </a:p>
          <a:p>
            <a:pPr marL="914400" lvl="1" indent="-457200">
              <a:buFontTx/>
              <a:buChar char="-"/>
            </a:pPr>
            <a:r>
              <a:rPr lang="en-US" sz="2400" dirty="0"/>
              <a:t>76 Total Projects Requested from School and County Staff for next 25 Years</a:t>
            </a:r>
          </a:p>
          <a:p>
            <a:pPr lvl="1"/>
            <a:endParaRPr lang="en-US" sz="2400" dirty="0"/>
          </a:p>
          <a:p>
            <a:pPr marL="914400" lvl="1" indent="-457200">
              <a:buFontTx/>
              <a:buChar char="-"/>
            </a:pPr>
            <a:r>
              <a:rPr lang="en-US" sz="2400" dirty="0"/>
              <a:t>$54,986,000 in funding for all requested projects for next 25 years.</a:t>
            </a:r>
          </a:p>
          <a:p>
            <a:pPr lvl="1"/>
            <a:endParaRPr lang="en-US" sz="2400" dirty="0"/>
          </a:p>
          <a:p>
            <a:pPr lvl="1"/>
            <a:endParaRPr lang="en-US" sz="2800" b="1" dirty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3201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BDA0CC-6968-4AD6-8FA8-ABE7A06D3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7" y="0"/>
            <a:ext cx="11515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23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F4367B-296C-43A2-B7ED-F15C3466F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58" y="3621024"/>
            <a:ext cx="9800427" cy="2400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1618F-91BD-4D87-92FE-203BB14D9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09" y="609495"/>
            <a:ext cx="10595766" cy="24203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22D5C6-4717-4BDD-BB9B-AB6E535944DE}"/>
              </a:ext>
            </a:extLst>
          </p:cNvPr>
          <p:cNvSpPr txBox="1"/>
          <p:nvPr/>
        </p:nvSpPr>
        <p:spPr>
          <a:xfrm>
            <a:off x="734109" y="3029817"/>
            <a:ext cx="10424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County staff will continue to identify grant funding and other opportunities to help fund CIP Projects.</a:t>
            </a:r>
          </a:p>
        </p:txBody>
      </p:sp>
    </p:spTree>
    <p:extLst>
      <p:ext uri="{BB962C8B-B14F-4D97-AF65-F5344CB8AC3E}">
        <p14:creationId xmlns:p14="http://schemas.microsoft.com/office/powerpoint/2010/main" val="555783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8EC092-C1D6-4A0D-8041-8C555A3A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779" y="5520201"/>
            <a:ext cx="1097113" cy="1337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2E359E-D1AF-4D1C-AA7D-CA9F23B88ACD}"/>
              </a:ext>
            </a:extLst>
          </p:cNvPr>
          <p:cNvSpPr txBox="1"/>
          <p:nvPr/>
        </p:nvSpPr>
        <p:spPr>
          <a:xfrm>
            <a:off x="437894" y="547187"/>
            <a:ext cx="105465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FY 24 Requests: $4,120,000</a:t>
            </a:r>
          </a:p>
          <a:p>
            <a:endParaRPr lang="en-US" dirty="0"/>
          </a:p>
          <a:p>
            <a:r>
              <a:rPr lang="en-US" dirty="0"/>
              <a:t>Proposed FY 24 CIP Expenditures: $300,000 - $125,000 in vehicle replacement funds, $30,000 in IT/EDP Improvements, $145,000 in General Site Improvements as requested.</a:t>
            </a:r>
          </a:p>
          <a:p>
            <a:endParaRPr lang="en-US" dirty="0"/>
          </a:p>
          <a:p>
            <a:r>
              <a:rPr lang="en-US" dirty="0"/>
              <a:t>$2,000,000 in School Capital Funding in anticipated through Commonwealth of Virginia resources.</a:t>
            </a:r>
          </a:p>
          <a:p>
            <a:endParaRPr lang="en-US" dirty="0"/>
          </a:p>
          <a:p>
            <a:r>
              <a:rPr lang="en-US" dirty="0"/>
              <a:t>$1,820,000 of Capital Improvement Requests will be deferred into subsequent years.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68BC48-8DF0-412F-8F88-7235AC4B0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58" y="2916937"/>
            <a:ext cx="5896975" cy="32288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A77D7C-71EF-48AB-A8E5-B2B06116F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757" y="2916937"/>
            <a:ext cx="5472385" cy="11749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5B6C10-EA2F-40EF-85BE-8FFAE3465C76}"/>
              </a:ext>
            </a:extLst>
          </p:cNvPr>
          <p:cNvSpPr txBox="1"/>
          <p:nvPr/>
        </p:nvSpPr>
        <p:spPr>
          <a:xfrm>
            <a:off x="6650191" y="4531382"/>
            <a:ext cx="4581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Projects funded include: (2) vehicles for Public Works, Administration Parking Lot Improvements, Public Safety Building Improvements.</a:t>
            </a:r>
          </a:p>
        </p:txBody>
      </p:sp>
    </p:spTree>
    <p:extLst>
      <p:ext uri="{BB962C8B-B14F-4D97-AF65-F5344CB8AC3E}">
        <p14:creationId xmlns:p14="http://schemas.microsoft.com/office/powerpoint/2010/main" val="2212203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7F4C95-4C8F-4FD8-81B9-435E6993EB0E}"/>
              </a:ext>
            </a:extLst>
          </p:cNvPr>
          <p:cNvCxnSpPr/>
          <p:nvPr/>
        </p:nvCxnSpPr>
        <p:spPr>
          <a:xfrm>
            <a:off x="440675" y="2005070"/>
            <a:ext cx="11281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8EC092-C1D6-4A0D-8041-8C555A3A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779" y="5520201"/>
            <a:ext cx="1097113" cy="13377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028DB8-9042-4A31-826A-F6CF51C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63" y="149733"/>
            <a:ext cx="10634472" cy="2157984"/>
          </a:xfrm>
        </p:spPr>
        <p:txBody>
          <a:bodyPr/>
          <a:lstStyle/>
          <a:p>
            <a:pPr algn="ctr"/>
            <a:r>
              <a:rPr lang="en-US" sz="4800" dirty="0"/>
              <a:t>Board of Supervisors Agenda 3/21/23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3E6A-5ACD-4241-B1F9-9B1D77A4C5AE}"/>
              </a:ext>
            </a:extLst>
          </p:cNvPr>
          <p:cNvSpPr txBox="1"/>
          <p:nvPr/>
        </p:nvSpPr>
        <p:spPr>
          <a:xfrm>
            <a:off x="922565" y="2634121"/>
            <a:ext cx="109741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1.	Call to Order</a:t>
            </a:r>
          </a:p>
          <a:p>
            <a:endParaRPr lang="en-US" b="1" dirty="0"/>
          </a:p>
          <a:p>
            <a:r>
              <a:rPr lang="en-US" b="1" dirty="0"/>
              <a:t>2.	Roll Call of Members </a:t>
            </a:r>
          </a:p>
          <a:p>
            <a:endParaRPr lang="en-US" b="1" dirty="0"/>
          </a:p>
          <a:p>
            <a:r>
              <a:rPr lang="en-US" b="1" dirty="0"/>
              <a:t>3.	Welcome and Pledge of Allegiance</a:t>
            </a:r>
          </a:p>
          <a:p>
            <a:endParaRPr lang="en-US" b="1" dirty="0"/>
          </a:p>
          <a:p>
            <a:r>
              <a:rPr lang="en-US" b="1" dirty="0"/>
              <a:t>4.               Approval of Agenda						Motion</a:t>
            </a:r>
          </a:p>
          <a:p>
            <a:pPr marL="342900" indent="-342900">
              <a:buAutoNum type="arabicPeriod" startAt="5"/>
            </a:pPr>
            <a:endParaRPr lang="en-US" b="1" dirty="0"/>
          </a:p>
          <a:p>
            <a:pPr marL="342900" indent="-342900">
              <a:buAutoNum type="arabicPeriod" startAt="5"/>
            </a:pPr>
            <a:r>
              <a:rPr lang="en-US" b="1" dirty="0"/>
              <a:t>            New Business</a:t>
            </a:r>
          </a:p>
          <a:p>
            <a:pPr lvl="1"/>
            <a:r>
              <a:rPr lang="en-US" b="1" dirty="0"/>
              <a:t>	a.  Presentation of County Administrator’s Proposed Budget </a:t>
            </a:r>
          </a:p>
          <a:p>
            <a:r>
              <a:rPr lang="en-US" b="1" dirty="0"/>
              <a:t>	   and Capital Improvement Program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46744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7F4C95-4C8F-4FD8-81B9-435E6993EB0E}"/>
              </a:ext>
            </a:extLst>
          </p:cNvPr>
          <p:cNvCxnSpPr/>
          <p:nvPr/>
        </p:nvCxnSpPr>
        <p:spPr>
          <a:xfrm>
            <a:off x="440675" y="2005070"/>
            <a:ext cx="11281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8EC092-C1D6-4A0D-8041-8C555A3A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779" y="5520201"/>
            <a:ext cx="1097113" cy="13377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028DB8-9042-4A31-826A-F6CF51C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63" y="149733"/>
            <a:ext cx="10634472" cy="2157984"/>
          </a:xfrm>
        </p:spPr>
        <p:txBody>
          <a:bodyPr/>
          <a:lstStyle/>
          <a:p>
            <a:pPr algn="ctr"/>
            <a:r>
              <a:rPr lang="en-US" sz="4000" dirty="0"/>
              <a:t>County Administrator’s Recommended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3E6A-5ACD-4241-B1F9-9B1D77A4C5AE}"/>
              </a:ext>
            </a:extLst>
          </p:cNvPr>
          <p:cNvSpPr txBox="1"/>
          <p:nvPr/>
        </p:nvSpPr>
        <p:spPr>
          <a:xfrm>
            <a:off x="257175" y="2403288"/>
            <a:ext cx="1181488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b="1" dirty="0"/>
              <a:t>Tax Rate – Real Estate &amp; Personal Property</a:t>
            </a:r>
          </a:p>
          <a:p>
            <a:pPr lvl="1"/>
            <a:endParaRPr lang="en-US" sz="2800" b="1" dirty="0"/>
          </a:p>
          <a:p>
            <a:pPr lvl="1"/>
            <a:r>
              <a:rPr lang="en-US" sz="2800" b="1" dirty="0"/>
              <a:t>The required revenues and expenditures balances are: $18,840,332</a:t>
            </a:r>
          </a:p>
          <a:p>
            <a:pPr lvl="1"/>
            <a:endParaRPr lang="en-US" sz="2800" b="1" dirty="0"/>
          </a:p>
          <a:p>
            <a:pPr lvl="1"/>
            <a:r>
              <a:rPr lang="en-US" sz="2800" b="1" dirty="0"/>
              <a:t>This budget was developed utilizing a real estate tax and public service rate of $0.75 per $100 of assessed value and a personal property tax rate of $4.50 per $100 of assessed value.</a:t>
            </a:r>
          </a:p>
          <a:p>
            <a:pPr lvl="1"/>
            <a:endParaRPr lang="en-US" sz="2800" b="1" dirty="0"/>
          </a:p>
          <a:p>
            <a:pPr lvl="1"/>
            <a:r>
              <a:rPr lang="en-US" sz="2800" b="1" dirty="0"/>
              <a:t> </a:t>
            </a:r>
          </a:p>
          <a:p>
            <a:pPr lvl="1"/>
            <a:endParaRPr lang="en-US" sz="2800" b="1" dirty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70054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7F4C95-4C8F-4FD8-81B9-435E6993EB0E}"/>
              </a:ext>
            </a:extLst>
          </p:cNvPr>
          <p:cNvCxnSpPr/>
          <p:nvPr/>
        </p:nvCxnSpPr>
        <p:spPr>
          <a:xfrm>
            <a:off x="440675" y="2005070"/>
            <a:ext cx="11281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8EC092-C1D6-4A0D-8041-8C555A3A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779" y="5520201"/>
            <a:ext cx="1097113" cy="13377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028DB8-9042-4A31-826A-F6CF51C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63" y="149733"/>
            <a:ext cx="10634472" cy="2157984"/>
          </a:xfrm>
        </p:spPr>
        <p:txBody>
          <a:bodyPr/>
          <a:lstStyle/>
          <a:p>
            <a:pPr algn="ctr"/>
            <a:r>
              <a:rPr lang="en-US" sz="4000" dirty="0"/>
              <a:t>County Administrator’s Recommended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3E6A-5ACD-4241-B1F9-9B1D77A4C5AE}"/>
              </a:ext>
            </a:extLst>
          </p:cNvPr>
          <p:cNvSpPr txBox="1"/>
          <p:nvPr/>
        </p:nvSpPr>
        <p:spPr>
          <a:xfrm>
            <a:off x="99086" y="2005070"/>
            <a:ext cx="11814885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endParaRPr lang="en-US" sz="2800" b="1" dirty="0"/>
          </a:p>
          <a:p>
            <a:pPr lvl="1"/>
            <a:r>
              <a:rPr lang="en-US" sz="2000" dirty="0"/>
              <a:t>Minor adjustments may be made to the budget once the state completes their budget process.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Staff will continue to monitor expenses and seek alternative revenue streams to positively benefit the budget.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Staff will continue to monitor capital projects funded with rollover funds to ensure a healthy and positive fund balance.  </a:t>
            </a:r>
          </a:p>
          <a:p>
            <a:pPr lvl="1"/>
            <a:r>
              <a:rPr lang="en-US" sz="2000" dirty="0"/>
              <a:t>	* Updates will be given throughout the year as to project timelines and costs to aid in 		recommendations.</a:t>
            </a:r>
          </a:p>
          <a:p>
            <a:pPr lvl="1"/>
            <a:r>
              <a:rPr lang="en-US" sz="2800" b="1" dirty="0"/>
              <a:t> </a:t>
            </a:r>
          </a:p>
          <a:p>
            <a:pPr lvl="1"/>
            <a:endParaRPr lang="en-US" sz="2800" b="1" dirty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88516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7F4C95-4C8F-4FD8-81B9-435E6993EB0E}"/>
              </a:ext>
            </a:extLst>
          </p:cNvPr>
          <p:cNvCxnSpPr/>
          <p:nvPr/>
        </p:nvCxnSpPr>
        <p:spPr>
          <a:xfrm>
            <a:off x="440675" y="2005070"/>
            <a:ext cx="11281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8EC092-C1D6-4A0D-8041-8C555A3A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779" y="5520201"/>
            <a:ext cx="1097113" cy="13377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028DB8-9042-4A31-826A-F6CF51C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63" y="149733"/>
            <a:ext cx="10634472" cy="2157984"/>
          </a:xfrm>
        </p:spPr>
        <p:txBody>
          <a:bodyPr/>
          <a:lstStyle/>
          <a:p>
            <a:pPr algn="ctr"/>
            <a:r>
              <a:rPr lang="en-US" sz="4000" dirty="0"/>
              <a:t>County Administrator’s Recommended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3E6A-5ACD-4241-B1F9-9B1D77A4C5AE}"/>
              </a:ext>
            </a:extLst>
          </p:cNvPr>
          <p:cNvSpPr txBox="1"/>
          <p:nvPr/>
        </p:nvSpPr>
        <p:spPr>
          <a:xfrm>
            <a:off x="0" y="2307717"/>
            <a:ext cx="11814885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b="1" dirty="0"/>
              <a:t>Future Challenges, Situational Awareness, &amp; Recommendations:</a:t>
            </a:r>
          </a:p>
          <a:p>
            <a:pPr lvl="1"/>
            <a:endParaRPr lang="en-US" sz="2800" b="1" dirty="0"/>
          </a:p>
          <a:p>
            <a:pPr marL="914400" lvl="1" indent="-457200">
              <a:buFontTx/>
              <a:buChar char="-"/>
            </a:pPr>
            <a:r>
              <a:rPr lang="en-US" sz="2000" dirty="0"/>
              <a:t>Purchase and Implement Radio System in FY 24 (2.1 million of cleared debt + fund balance)</a:t>
            </a:r>
          </a:p>
          <a:p>
            <a:pPr lvl="1"/>
            <a:endParaRPr lang="en-US" sz="2000" dirty="0"/>
          </a:p>
          <a:p>
            <a:pPr marL="914400" lvl="1" indent="-457200">
              <a:buFontTx/>
              <a:buChar char="-"/>
            </a:pPr>
            <a:r>
              <a:rPr lang="en-US" sz="2000" dirty="0"/>
              <a:t>Debt Service and Restructuring Opportunities – continue to monitor for opportunities</a:t>
            </a:r>
          </a:p>
          <a:p>
            <a:pPr lvl="1"/>
            <a:endParaRPr lang="en-US" sz="2000" dirty="0"/>
          </a:p>
          <a:p>
            <a:pPr marL="914400" lvl="1" indent="-457200">
              <a:buFontTx/>
              <a:buChar char="-"/>
            </a:pPr>
            <a:r>
              <a:rPr lang="en-US" sz="2000" dirty="0"/>
              <a:t>Monitoring of Composite Index of School System and Future Impacts to County Budgets – this may increase next year.  </a:t>
            </a:r>
          </a:p>
          <a:p>
            <a:pPr lvl="1"/>
            <a:endParaRPr lang="en-US" sz="2000" dirty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37386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7F4C95-4C8F-4FD8-81B9-435E6993EB0E}"/>
              </a:ext>
            </a:extLst>
          </p:cNvPr>
          <p:cNvCxnSpPr/>
          <p:nvPr/>
        </p:nvCxnSpPr>
        <p:spPr>
          <a:xfrm>
            <a:off x="440675" y="2005070"/>
            <a:ext cx="11281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8EC092-C1D6-4A0D-8041-8C555A3A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779" y="5520201"/>
            <a:ext cx="1097113" cy="13377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028DB8-9042-4A31-826A-F6CF51C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63" y="149733"/>
            <a:ext cx="10634472" cy="2157984"/>
          </a:xfrm>
        </p:spPr>
        <p:txBody>
          <a:bodyPr/>
          <a:lstStyle/>
          <a:p>
            <a:pPr algn="ctr"/>
            <a:r>
              <a:rPr lang="en-US" sz="4000" dirty="0"/>
              <a:t>County Administrator’s Recommended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3E6A-5ACD-4241-B1F9-9B1D77A4C5AE}"/>
              </a:ext>
            </a:extLst>
          </p:cNvPr>
          <p:cNvSpPr txBox="1"/>
          <p:nvPr/>
        </p:nvSpPr>
        <p:spPr>
          <a:xfrm>
            <a:off x="0" y="2307717"/>
            <a:ext cx="11814885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b="1" dirty="0"/>
              <a:t>Future Challenges, Situational Awareness, &amp; Recommendations:</a:t>
            </a:r>
          </a:p>
          <a:p>
            <a:pPr lvl="1"/>
            <a:endParaRPr lang="en-US" sz="2000" dirty="0"/>
          </a:p>
          <a:p>
            <a:pPr marL="914400" lvl="1" indent="-457200">
              <a:buFontTx/>
              <a:buChar char="-"/>
            </a:pPr>
            <a:r>
              <a:rPr lang="en-US" sz="2000" u="sng" dirty="0"/>
              <a:t>Diversifying County Revenues:</a:t>
            </a:r>
          </a:p>
          <a:p>
            <a:pPr marL="1371600" lvl="2" indent="-457200">
              <a:buFontTx/>
              <a:buChar char="-"/>
            </a:pPr>
            <a:r>
              <a:rPr lang="en-US" sz="2000" dirty="0"/>
              <a:t>Reassessments in Progress – assessments need to be monitored and balanced approach needed to equalize tax rate versus County needs.</a:t>
            </a:r>
          </a:p>
          <a:p>
            <a:pPr lvl="2"/>
            <a:r>
              <a:rPr lang="en-US" sz="2000" dirty="0"/>
              <a:t>  </a:t>
            </a:r>
          </a:p>
          <a:p>
            <a:pPr marL="1371600" lvl="2" indent="-457200">
              <a:buFontTx/>
              <a:buChar char="-"/>
            </a:pPr>
            <a:r>
              <a:rPr lang="en-US" sz="2000" dirty="0"/>
              <a:t>Revisiting County Wide Fee Structure for All Services including Recreation, Utilities and Building Inspections.</a:t>
            </a:r>
          </a:p>
          <a:p>
            <a:pPr marL="1371600" lvl="2" indent="-457200">
              <a:buFontTx/>
              <a:buChar char="-"/>
            </a:pPr>
            <a:endParaRPr lang="en-US" sz="2000" dirty="0"/>
          </a:p>
          <a:p>
            <a:pPr marL="1371600" lvl="2" indent="-457200">
              <a:buFontTx/>
              <a:buChar char="-"/>
            </a:pPr>
            <a:r>
              <a:rPr lang="en-US" sz="2000" dirty="0"/>
              <a:t>Continue to monitor solar and other beneficial economic development projects that could impact the County in the short and long term.</a:t>
            </a:r>
          </a:p>
          <a:p>
            <a:pPr lvl="1"/>
            <a:endParaRPr lang="en-US" sz="2800" b="1" dirty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01418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7F4C95-4C8F-4FD8-81B9-435E6993EB0E}"/>
              </a:ext>
            </a:extLst>
          </p:cNvPr>
          <p:cNvCxnSpPr/>
          <p:nvPr/>
        </p:nvCxnSpPr>
        <p:spPr>
          <a:xfrm>
            <a:off x="440675" y="2005070"/>
            <a:ext cx="11281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8EC092-C1D6-4A0D-8041-8C555A3A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779" y="5520201"/>
            <a:ext cx="1097113" cy="13377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028DB8-9042-4A31-826A-F6CF51C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63" y="149733"/>
            <a:ext cx="10634472" cy="2157984"/>
          </a:xfrm>
        </p:spPr>
        <p:txBody>
          <a:bodyPr/>
          <a:lstStyle/>
          <a:p>
            <a:pPr algn="ctr"/>
            <a:r>
              <a:rPr lang="en-US" sz="4000" dirty="0"/>
              <a:t>County Administrator’s Recommended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3E6A-5ACD-4241-B1F9-9B1D77A4C5AE}"/>
              </a:ext>
            </a:extLst>
          </p:cNvPr>
          <p:cNvSpPr txBox="1"/>
          <p:nvPr/>
        </p:nvSpPr>
        <p:spPr>
          <a:xfrm>
            <a:off x="986798" y="2670867"/>
            <a:ext cx="95379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 8.  Authorization to Advertise for Public Hearing the County Administrator's Proposed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      FY2024 County Budget, the Proposed FY2024-FY2048 Capital Improvement Program,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      Proposed School Board FY2024 Budget, and Proposed 2023 Tax Rates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black"/>
              </a:solidFill>
              <a:latin typeface="Seafor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  <a:p>
            <a:pPr>
              <a:defRPr/>
            </a:pPr>
            <a:r>
              <a:rPr lang="en-US" sz="1800" dirty="0"/>
              <a:t>Board Action Requested: The Board is requested to authorize staff to advertise the schedule of budgets and tax rates for public hearing on April 11, 2022.</a:t>
            </a:r>
            <a:endParaRPr lang="en-US" sz="18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black"/>
              </a:solidFill>
              <a:latin typeface="Seafor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8027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7F4C95-4C8F-4FD8-81B9-435E6993EB0E}"/>
              </a:ext>
            </a:extLst>
          </p:cNvPr>
          <p:cNvCxnSpPr/>
          <p:nvPr/>
        </p:nvCxnSpPr>
        <p:spPr>
          <a:xfrm>
            <a:off x="440675" y="2005070"/>
            <a:ext cx="11281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8EC092-C1D6-4A0D-8041-8C555A3A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779" y="5520201"/>
            <a:ext cx="1097113" cy="13377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028DB8-9042-4A31-826A-F6CF51C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63" y="149733"/>
            <a:ext cx="10634472" cy="2157984"/>
          </a:xfrm>
        </p:spPr>
        <p:txBody>
          <a:bodyPr/>
          <a:lstStyle/>
          <a:p>
            <a:pPr algn="ctr"/>
            <a:r>
              <a:rPr lang="en-US" sz="4000" dirty="0"/>
              <a:t>County Administrator’s Recommended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3E6A-5ACD-4241-B1F9-9B1D77A4C5AE}"/>
              </a:ext>
            </a:extLst>
          </p:cNvPr>
          <p:cNvSpPr txBox="1"/>
          <p:nvPr/>
        </p:nvSpPr>
        <p:spPr>
          <a:xfrm>
            <a:off x="257175" y="2403288"/>
            <a:ext cx="1181488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b="1" dirty="0"/>
              <a:t>Next Steps</a:t>
            </a:r>
          </a:p>
          <a:p>
            <a:pPr lvl="1"/>
            <a:endParaRPr lang="en-US" sz="2800" b="1" dirty="0"/>
          </a:p>
          <a:p>
            <a:pPr lvl="1"/>
            <a:endParaRPr lang="en-US" sz="2800" b="1" dirty="0"/>
          </a:p>
          <a:p>
            <a:pPr lvl="1"/>
            <a:endParaRPr lang="en-US" sz="2800" b="1" dirty="0"/>
          </a:p>
          <a:p>
            <a:pPr lvl="1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F2573C-FD17-4681-8575-D3C41BBC92E1}"/>
              </a:ext>
            </a:extLst>
          </p:cNvPr>
          <p:cNvSpPr txBox="1"/>
          <p:nvPr/>
        </p:nvSpPr>
        <p:spPr>
          <a:xfrm>
            <a:off x="651292" y="2441650"/>
            <a:ext cx="10210800" cy="4266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/>
          </a:p>
          <a:p>
            <a:endParaRPr lang="en-US" sz="1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indent="-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April 11, 2023 - 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Regular BOS Meeting Public Hearing on the proposed budget, tax rates,      	and capital improvement program.</a:t>
            </a:r>
          </a:p>
          <a:p>
            <a:pPr marL="914400" marR="0" indent="-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April 18, 2023 – Workshop - Adoption of fiscal year 2023-2024 budget, tax rates,  			and capital Improvement plan.  Workshop - Solar, utilities and building 		inspection fees.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009900" algn="l"/>
              </a:tabLst>
            </a:pP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009900" algn="l"/>
              </a:tabLst>
            </a:pP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June 2023 - Appropriation of funds for the adopted fiscal year 2023-2024 budget.</a:t>
            </a:r>
          </a:p>
          <a:p>
            <a:pPr>
              <a:lnSpc>
                <a:spcPct val="115000"/>
              </a:lnSpc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009900" algn="l"/>
              </a:tabLst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27677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7F4C95-4C8F-4FD8-81B9-435E6993EB0E}"/>
              </a:ext>
            </a:extLst>
          </p:cNvPr>
          <p:cNvCxnSpPr/>
          <p:nvPr/>
        </p:nvCxnSpPr>
        <p:spPr>
          <a:xfrm>
            <a:off x="440675" y="2005070"/>
            <a:ext cx="11281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8EC092-C1D6-4A0D-8041-8C555A3A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779" y="5520201"/>
            <a:ext cx="1097113" cy="13377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028DB8-9042-4A31-826A-F6CF51C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63" y="149733"/>
            <a:ext cx="10634472" cy="2157984"/>
          </a:xfrm>
        </p:spPr>
        <p:txBody>
          <a:bodyPr/>
          <a:lstStyle/>
          <a:p>
            <a:pPr algn="ctr"/>
            <a:r>
              <a:rPr lang="en-US" sz="4000" dirty="0"/>
              <a:t>County Administrator’s Recommended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3E6A-5ACD-4241-B1F9-9B1D77A4C5AE}"/>
              </a:ext>
            </a:extLst>
          </p:cNvPr>
          <p:cNvSpPr txBox="1"/>
          <p:nvPr/>
        </p:nvSpPr>
        <p:spPr>
          <a:xfrm>
            <a:off x="-330682" y="3432451"/>
            <a:ext cx="1181488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3600" b="1" dirty="0"/>
              <a:t>Questions?</a:t>
            </a:r>
            <a:endParaRPr lang="en-US" sz="3600" dirty="0"/>
          </a:p>
          <a:p>
            <a:pPr lvl="1"/>
            <a:r>
              <a:rPr lang="en-US" sz="2800" b="1" dirty="0"/>
              <a:t> </a:t>
            </a:r>
          </a:p>
          <a:p>
            <a:pPr lvl="1"/>
            <a:endParaRPr lang="en-US" sz="2800" b="1" dirty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6422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7F4C95-4C8F-4FD8-81B9-435E6993EB0E}"/>
              </a:ext>
            </a:extLst>
          </p:cNvPr>
          <p:cNvCxnSpPr/>
          <p:nvPr/>
        </p:nvCxnSpPr>
        <p:spPr>
          <a:xfrm>
            <a:off x="440675" y="2005070"/>
            <a:ext cx="11281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8EC092-C1D6-4A0D-8041-8C555A3A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779" y="5520201"/>
            <a:ext cx="1097113" cy="13377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028DB8-9042-4A31-826A-F6CF51C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63" y="149733"/>
            <a:ext cx="10634472" cy="2157984"/>
          </a:xfrm>
        </p:spPr>
        <p:txBody>
          <a:bodyPr/>
          <a:lstStyle/>
          <a:p>
            <a:pPr algn="ctr"/>
            <a:r>
              <a:rPr lang="en-US" sz="4800" dirty="0"/>
              <a:t>Board of Supervisors Agenda 3/21/22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3E6A-5ACD-4241-B1F9-9B1D77A4C5AE}"/>
              </a:ext>
            </a:extLst>
          </p:cNvPr>
          <p:cNvSpPr txBox="1"/>
          <p:nvPr/>
        </p:nvSpPr>
        <p:spPr>
          <a:xfrm>
            <a:off x="255815" y="2906955"/>
            <a:ext cx="1193618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AutoNum type="arabicPeriod" startAt="6"/>
            </a:pPr>
            <a:r>
              <a:rPr lang="en-US" b="1" dirty="0"/>
              <a:t>New Business</a:t>
            </a:r>
          </a:p>
          <a:p>
            <a:endParaRPr lang="en-US" b="1" dirty="0"/>
          </a:p>
          <a:p>
            <a:r>
              <a:rPr lang="en-US" b="1" dirty="0"/>
              <a:t>                   b. Authorization to Advertise for Public Hearing the County Administrator's Proposed  </a:t>
            </a:r>
          </a:p>
          <a:p>
            <a:r>
              <a:rPr lang="en-US" b="1" dirty="0"/>
              <a:t>                       FY2024 County Budget, the Proposed FY2024-FY2048 Capital Improvement Program, </a:t>
            </a:r>
          </a:p>
          <a:p>
            <a:r>
              <a:rPr lang="en-US" b="1" dirty="0"/>
              <a:t>                       Proposed School Board FY2024 Budget, and Proposed 2023 Tax Rates</a:t>
            </a:r>
          </a:p>
          <a:p>
            <a:endParaRPr lang="en-US" b="1" dirty="0"/>
          </a:p>
          <a:p>
            <a:pPr marL="800100" lvl="1" indent="-342900">
              <a:buAutoNum type="arabicPeriod" startAt="7"/>
            </a:pPr>
            <a:r>
              <a:rPr lang="en-US" b="1" dirty="0"/>
              <a:t>Adjourn to regularly scheduled Board of Supervisors meeting – April 12, 2022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4618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7F4C95-4C8F-4FD8-81B9-435E6993EB0E}"/>
              </a:ext>
            </a:extLst>
          </p:cNvPr>
          <p:cNvCxnSpPr/>
          <p:nvPr/>
        </p:nvCxnSpPr>
        <p:spPr>
          <a:xfrm>
            <a:off x="440675" y="2005070"/>
            <a:ext cx="11281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8EC092-C1D6-4A0D-8041-8C555A3A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779" y="5520201"/>
            <a:ext cx="1097113" cy="13377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028DB8-9042-4A31-826A-F6CF51C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63" y="149733"/>
            <a:ext cx="10634472" cy="2157984"/>
          </a:xfrm>
        </p:spPr>
        <p:txBody>
          <a:bodyPr/>
          <a:lstStyle/>
          <a:p>
            <a:pPr algn="ctr"/>
            <a:r>
              <a:rPr lang="en-US" sz="4000" dirty="0"/>
              <a:t>County Administrator’s Recommended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3E6A-5ACD-4241-B1F9-9B1D77A4C5AE}"/>
              </a:ext>
            </a:extLst>
          </p:cNvPr>
          <p:cNvSpPr txBox="1"/>
          <p:nvPr/>
        </p:nvSpPr>
        <p:spPr>
          <a:xfrm>
            <a:off x="440675" y="2449754"/>
            <a:ext cx="11374210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AutoNum type="arabicPeriod"/>
            </a:pPr>
            <a:r>
              <a:rPr lang="en-US" sz="2800" b="1" dirty="0"/>
              <a:t>     Review of the County’s Budget Process</a:t>
            </a:r>
          </a:p>
          <a:p>
            <a:pPr marL="800100" lvl="1" indent="-342900">
              <a:buAutoNum type="arabicPeriod"/>
            </a:pPr>
            <a:r>
              <a:rPr lang="en-US" sz="2800" b="1" dirty="0"/>
              <a:t>     Priorities and Decision Making Parameters</a:t>
            </a:r>
          </a:p>
          <a:p>
            <a:pPr marL="800100" lvl="1" indent="-342900">
              <a:buAutoNum type="arabicPeriod"/>
            </a:pPr>
            <a:r>
              <a:rPr lang="en-US" sz="2800" b="1" dirty="0"/>
              <a:t>     Budget Recommendation – Operating</a:t>
            </a:r>
          </a:p>
          <a:p>
            <a:pPr marL="800100" lvl="1" indent="-342900">
              <a:buAutoNum type="arabicPeriod"/>
            </a:pPr>
            <a:r>
              <a:rPr lang="en-US" sz="2800" b="1" dirty="0"/>
              <a:t>     Budget Recommendation – Capital</a:t>
            </a:r>
          </a:p>
          <a:p>
            <a:pPr marL="800100" lvl="1" indent="-342900">
              <a:buAutoNum type="arabicPeriod"/>
            </a:pPr>
            <a:r>
              <a:rPr lang="en-US" sz="2800" b="1" dirty="0"/>
              <a:t>     Tax Rates and Public Hearing Requests</a:t>
            </a:r>
          </a:p>
          <a:p>
            <a:pPr marL="800100" lvl="1" indent="-342900">
              <a:buAutoNum type="arabicPeriod"/>
            </a:pPr>
            <a:r>
              <a:rPr lang="en-US" sz="2800" b="1" dirty="0"/>
              <a:t>     Future Challenges and Situational Awareness</a:t>
            </a:r>
          </a:p>
          <a:p>
            <a:pPr marL="800100" lvl="1" indent="-342900">
              <a:buAutoNum type="arabicPeriod"/>
            </a:pPr>
            <a:r>
              <a:rPr lang="en-US" sz="2800" b="1" dirty="0"/>
              <a:t>     Next Steps in the County Budget Process</a:t>
            </a:r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00963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7F4C95-4C8F-4FD8-81B9-435E6993EB0E}"/>
              </a:ext>
            </a:extLst>
          </p:cNvPr>
          <p:cNvCxnSpPr/>
          <p:nvPr/>
        </p:nvCxnSpPr>
        <p:spPr>
          <a:xfrm>
            <a:off x="440675" y="2005070"/>
            <a:ext cx="11281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8EC092-C1D6-4A0D-8041-8C555A3A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779" y="5520201"/>
            <a:ext cx="1097113" cy="13377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028DB8-9042-4A31-826A-F6CF51C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63" y="149733"/>
            <a:ext cx="10634472" cy="2157984"/>
          </a:xfrm>
        </p:spPr>
        <p:txBody>
          <a:bodyPr/>
          <a:lstStyle/>
          <a:p>
            <a:pPr algn="ctr"/>
            <a:r>
              <a:rPr lang="en-US" sz="4000" dirty="0"/>
              <a:t>County Administrator’s Recommended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3E6A-5ACD-4241-B1F9-9B1D77A4C5AE}"/>
              </a:ext>
            </a:extLst>
          </p:cNvPr>
          <p:cNvSpPr txBox="1"/>
          <p:nvPr/>
        </p:nvSpPr>
        <p:spPr>
          <a:xfrm>
            <a:off x="0" y="2262846"/>
            <a:ext cx="11457691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b="1" dirty="0"/>
              <a:t>Review of the County’s Budget Process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October 2022	County Administration prepares budget instruction, estimate forms and 				department narratives.  Instruction and estimate forms are issued to 					departments and agencies.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January 2023		County Administration, Treasurer, and Commissioner of Revenue prepare 				revenue estimates.  Deadline for submission of budget requests to County 				Administration.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February 2023	 County Administration begins review of budget requests and revenue estimates.</a:t>
            </a:r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87889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7F4C95-4C8F-4FD8-81B9-435E6993EB0E}"/>
              </a:ext>
            </a:extLst>
          </p:cNvPr>
          <p:cNvCxnSpPr/>
          <p:nvPr/>
        </p:nvCxnSpPr>
        <p:spPr>
          <a:xfrm>
            <a:off x="440675" y="2005070"/>
            <a:ext cx="11281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8EC092-C1D6-4A0D-8041-8C555A3A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779" y="5520201"/>
            <a:ext cx="1097113" cy="13377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028DB8-9042-4A31-826A-F6CF51C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63" y="149733"/>
            <a:ext cx="10634472" cy="2157984"/>
          </a:xfrm>
        </p:spPr>
        <p:txBody>
          <a:bodyPr/>
          <a:lstStyle/>
          <a:p>
            <a:pPr algn="ctr"/>
            <a:r>
              <a:rPr lang="en-US" sz="4000" dirty="0"/>
              <a:t>County Administrator’s Recommended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3E6A-5ACD-4241-B1F9-9B1D77A4C5AE}"/>
              </a:ext>
            </a:extLst>
          </p:cNvPr>
          <p:cNvSpPr txBox="1"/>
          <p:nvPr/>
        </p:nvSpPr>
        <p:spPr>
          <a:xfrm>
            <a:off x="440675" y="2275358"/>
            <a:ext cx="11456050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b="1" dirty="0"/>
              <a:t>Review of the County’s Budget Process</a:t>
            </a:r>
          </a:p>
          <a:p>
            <a:pPr lvl="1"/>
            <a:endParaRPr lang="en-US" sz="2800" b="1" dirty="0"/>
          </a:p>
          <a:p>
            <a:pPr lvl="1"/>
            <a:r>
              <a:rPr lang="en-US" b="1" dirty="0"/>
              <a:t>February 28, 2023	School Board and Board of Supervisors hold joint public budget meeting.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March 7, 2023	Budget Workshop 6 p.m. – General Government, Human Services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March 9, 2023	Budget Workshop 6 p.m. – Public Safety and CIP</a:t>
            </a:r>
          </a:p>
        </p:txBody>
      </p:sp>
    </p:spTree>
    <p:extLst>
      <p:ext uri="{BB962C8B-B14F-4D97-AF65-F5344CB8AC3E}">
        <p14:creationId xmlns:p14="http://schemas.microsoft.com/office/powerpoint/2010/main" val="754802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7F4C95-4C8F-4FD8-81B9-435E6993EB0E}"/>
              </a:ext>
            </a:extLst>
          </p:cNvPr>
          <p:cNvCxnSpPr/>
          <p:nvPr/>
        </p:nvCxnSpPr>
        <p:spPr>
          <a:xfrm>
            <a:off x="440675" y="2005070"/>
            <a:ext cx="11281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8EC092-C1D6-4A0D-8041-8C555A3A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779" y="5520201"/>
            <a:ext cx="1097113" cy="13377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028DB8-9042-4A31-826A-F6CF51C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63" y="149733"/>
            <a:ext cx="10634472" cy="2157984"/>
          </a:xfrm>
        </p:spPr>
        <p:txBody>
          <a:bodyPr/>
          <a:lstStyle/>
          <a:p>
            <a:pPr algn="ctr"/>
            <a:r>
              <a:rPr lang="en-US" sz="4000" dirty="0"/>
              <a:t>County Administrator’s Recommended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3E6A-5ACD-4241-B1F9-9B1D77A4C5AE}"/>
              </a:ext>
            </a:extLst>
          </p:cNvPr>
          <p:cNvSpPr txBox="1"/>
          <p:nvPr/>
        </p:nvSpPr>
        <p:spPr>
          <a:xfrm>
            <a:off x="201168" y="2098751"/>
            <a:ext cx="12125781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b="1" dirty="0"/>
              <a:t>Review of the County’s Budget Process &amp; Upcoming Schedule</a:t>
            </a:r>
          </a:p>
          <a:p>
            <a:pPr lvl="1"/>
            <a:endParaRPr lang="en-US" sz="2800" b="1" dirty="0"/>
          </a:p>
          <a:p>
            <a:pPr lvl="1"/>
            <a:r>
              <a:rPr lang="en-US" b="1" dirty="0"/>
              <a:t>March 21, 2023 	Budget Workshop - Presentation of County Administrator’s Recommended    		 			Budget, approval of budget, tax rates, and capital improvement program for 					publication.	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April 11, 2023	Public Hearing on the proposed budget, tax rates, and capital improvement program.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April 18, 2023	Adoption of fiscal year 2023-2024 budget, tax rates, and capital Improvement plan.</a:t>
            </a:r>
          </a:p>
          <a:p>
            <a:pPr lvl="1"/>
            <a:r>
              <a:rPr lang="en-US" b="1" dirty="0"/>
              <a:t>			Workshop – solar, radio system, and utilities rate study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June 2023		Appropriation of funds for the adopted fiscal year 2023-2024 budget.</a:t>
            </a:r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6378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7F4C95-4C8F-4FD8-81B9-435E6993EB0E}"/>
              </a:ext>
            </a:extLst>
          </p:cNvPr>
          <p:cNvCxnSpPr/>
          <p:nvPr/>
        </p:nvCxnSpPr>
        <p:spPr>
          <a:xfrm>
            <a:off x="440675" y="2005070"/>
            <a:ext cx="11281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8EC092-C1D6-4A0D-8041-8C555A3A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779" y="5520201"/>
            <a:ext cx="1097113" cy="13377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028DB8-9042-4A31-826A-F6CF51C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63" y="149733"/>
            <a:ext cx="10634472" cy="2157984"/>
          </a:xfrm>
        </p:spPr>
        <p:txBody>
          <a:bodyPr/>
          <a:lstStyle/>
          <a:p>
            <a:pPr algn="ctr"/>
            <a:r>
              <a:rPr lang="en-US" sz="4000" dirty="0"/>
              <a:t>County Administrator’s Recommended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3E6A-5ACD-4241-B1F9-9B1D77A4C5AE}"/>
              </a:ext>
            </a:extLst>
          </p:cNvPr>
          <p:cNvSpPr txBox="1"/>
          <p:nvPr/>
        </p:nvSpPr>
        <p:spPr>
          <a:xfrm>
            <a:off x="145695" y="2090693"/>
            <a:ext cx="1190061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b="1" dirty="0"/>
              <a:t>Identify Priorities, Constraints, and Decision Making Parameters</a:t>
            </a:r>
          </a:p>
          <a:p>
            <a:pPr marL="971550" lvl="1" indent="-514350">
              <a:buAutoNum type="arabicPeriod" startAt="3"/>
            </a:pPr>
            <a:endParaRPr lang="en-US" sz="2800" b="1" dirty="0"/>
          </a:p>
          <a:p>
            <a:pPr marL="914400" lvl="1" indent="-457200">
              <a:buFontTx/>
              <a:buChar char="-"/>
            </a:pPr>
            <a:r>
              <a:rPr lang="en-US" sz="2000" dirty="0"/>
              <a:t>Operating budget requests for FY 24 over adopted FY 24 totaled: </a:t>
            </a:r>
            <a:r>
              <a:rPr lang="en-US" sz="2000" b="1" dirty="0"/>
              <a:t>~2.4 million </a:t>
            </a:r>
          </a:p>
          <a:p>
            <a:pPr marL="914400" lvl="1" indent="-457200">
              <a:buFontTx/>
              <a:buChar char="-"/>
            </a:pPr>
            <a:endParaRPr lang="en-US" sz="2000" dirty="0"/>
          </a:p>
          <a:p>
            <a:pPr marL="914400" lvl="1" indent="-457200">
              <a:buFontTx/>
              <a:buChar char="-"/>
            </a:pPr>
            <a:r>
              <a:rPr lang="en-US" sz="2000" dirty="0"/>
              <a:t>Included increased Schools request of </a:t>
            </a:r>
            <a:r>
              <a:rPr lang="en-US" sz="2000" b="1" dirty="0"/>
              <a:t>~$609,000 </a:t>
            </a:r>
            <a:r>
              <a:rPr lang="en-US" sz="2000" dirty="0"/>
              <a:t>and </a:t>
            </a:r>
            <a:r>
              <a:rPr lang="en-US" sz="2000" b="1" dirty="0"/>
              <a:t>~$1.8 million </a:t>
            </a:r>
            <a:r>
              <a:rPr lang="en-US" sz="2000" dirty="0"/>
              <a:t>on County side.</a:t>
            </a:r>
          </a:p>
          <a:p>
            <a:pPr marL="914400" lvl="1" indent="-457200">
              <a:buFontTx/>
              <a:buChar char="-"/>
            </a:pPr>
            <a:endParaRPr lang="en-US" sz="2000" dirty="0"/>
          </a:p>
          <a:p>
            <a:pPr marL="914400" lvl="1" indent="-457200">
              <a:buFontTx/>
              <a:buChar char="-"/>
            </a:pPr>
            <a:r>
              <a:rPr lang="en-US" sz="2000" dirty="0"/>
              <a:t>Priorities: Education, Public Safety, Community</a:t>
            </a:r>
          </a:p>
          <a:p>
            <a:pPr marL="914400" lvl="1" indent="-457200">
              <a:buFontTx/>
              <a:buChar char="-"/>
            </a:pPr>
            <a:endParaRPr lang="en-US" sz="2000" dirty="0"/>
          </a:p>
          <a:p>
            <a:pPr marL="914400" lvl="1" indent="-457200">
              <a:buFontTx/>
              <a:buChar char="-"/>
            </a:pPr>
            <a:r>
              <a:rPr lang="en-US" sz="2000" dirty="0"/>
              <a:t>Included multiple requests for vehicle replacements, facility improvements, and new positions.</a:t>
            </a:r>
          </a:p>
          <a:p>
            <a:pPr marL="914400" lvl="1" indent="-457200">
              <a:buFontTx/>
              <a:buChar char="-"/>
            </a:pPr>
            <a:endParaRPr lang="en-US" sz="2000" dirty="0"/>
          </a:p>
          <a:p>
            <a:pPr marL="914400" lvl="1" indent="-457200">
              <a:buFontTx/>
              <a:buChar char="-"/>
            </a:pPr>
            <a:r>
              <a:rPr lang="en-US" sz="2000" b="1" i="1" u="sng" dirty="0"/>
              <a:t>State budget is calling for 5% pay increases for comp board positions and teachers.  </a:t>
            </a:r>
          </a:p>
          <a:p>
            <a:pPr marL="914400" lvl="1" indent="-457200">
              <a:buFontTx/>
              <a:buChar char="-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08206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7F4C95-4C8F-4FD8-81B9-435E6993EB0E}"/>
              </a:ext>
            </a:extLst>
          </p:cNvPr>
          <p:cNvCxnSpPr/>
          <p:nvPr/>
        </p:nvCxnSpPr>
        <p:spPr>
          <a:xfrm>
            <a:off x="440675" y="2005070"/>
            <a:ext cx="11281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8EC092-C1D6-4A0D-8041-8C555A3A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779" y="5520201"/>
            <a:ext cx="1097113" cy="13377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028DB8-9042-4A31-826A-F6CF51C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63" y="149733"/>
            <a:ext cx="10634472" cy="2157984"/>
          </a:xfrm>
        </p:spPr>
        <p:txBody>
          <a:bodyPr/>
          <a:lstStyle/>
          <a:p>
            <a:pPr algn="ctr"/>
            <a:r>
              <a:rPr lang="en-US" sz="4000" dirty="0"/>
              <a:t>County Administrator’s Recommended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3E6A-5ACD-4241-B1F9-9B1D77A4C5AE}"/>
              </a:ext>
            </a:extLst>
          </p:cNvPr>
          <p:cNvSpPr txBox="1"/>
          <p:nvPr/>
        </p:nvSpPr>
        <p:spPr>
          <a:xfrm>
            <a:off x="-412978" y="2157984"/>
            <a:ext cx="11814885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 sz="2000" b="1" dirty="0"/>
              <a:t>Budget Recommendation: The Recommended FY 24 Cumberland County budget is: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1257300" lvl="2" indent="-342900">
              <a:buFontTx/>
              <a:buChar char="-"/>
            </a:pPr>
            <a:r>
              <a:rPr lang="en-US" dirty="0"/>
              <a:t>A balanced budget with revenues meeting expenditures despite p</a:t>
            </a:r>
            <a:r>
              <a:rPr lang="en-US" dirty="0">
                <a:effectLst/>
                <a:ea typeface="Times New Roman" panose="02020603050405020304" pitchFamily="18" charset="0"/>
              </a:rPr>
              <a:t>reliminary budget development showing a $2.4 million dollar </a:t>
            </a:r>
            <a:r>
              <a:rPr lang="en-US" dirty="0">
                <a:ea typeface="Times New Roman" panose="02020603050405020304" pitchFamily="18" charset="0"/>
              </a:rPr>
              <a:t>deficit</a:t>
            </a:r>
            <a:r>
              <a:rPr lang="en-US" dirty="0">
                <a:effectLst/>
                <a:ea typeface="Times New Roman" panose="02020603050405020304" pitchFamily="18" charset="0"/>
              </a:rPr>
              <a:t> between projected revenues and expenditures. </a:t>
            </a:r>
          </a:p>
          <a:p>
            <a:pPr marL="1257300" lvl="2" indent="-342900">
              <a:buFontTx/>
              <a:buChar char="-"/>
            </a:pPr>
            <a:endParaRPr lang="en-US" dirty="0">
              <a:ea typeface="Calibri" panose="020F0502020204030204" pitchFamily="34" charset="0"/>
            </a:endParaRPr>
          </a:p>
          <a:p>
            <a:pPr marL="1257300" lvl="2" indent="-34290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recommended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adjustment to the real estate tax rate.  </a:t>
            </a:r>
          </a:p>
          <a:p>
            <a:pPr marL="1257300" lvl="2" indent="-342900">
              <a:buFontTx/>
              <a:buChar char="-"/>
            </a:pPr>
            <a:endParaRPr lang="en-US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57300" lvl="2" indent="-342900">
              <a:buFontTx/>
              <a:buChar char="-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Commissioner of Revenue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is recommending collecting personal property at full 100% due to market corrections related to valuation of vehicles and other personal property.</a:t>
            </a:r>
            <a:endParaRPr lang="en-US" sz="2000" b="1" dirty="0"/>
          </a:p>
          <a:p>
            <a:pPr marL="1257300" lvl="2" indent="-342900">
              <a:buFontTx/>
              <a:buChar char="-"/>
            </a:pPr>
            <a:endParaRPr lang="en-US" sz="2000" b="1" dirty="0"/>
          </a:p>
          <a:p>
            <a:pPr marL="1257300" lvl="2" indent="-34290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County is assuming a 98% collection rate on real estate and 94-96% on personal property.  Neither conservative nor aggressive.  Realistic snapshot based on previous year collections averages and consultation with Treasurer and Commissioner of Revenue.  </a:t>
            </a:r>
            <a:endParaRPr lang="en-US" sz="1800" u="sng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57300" lvl="2" indent="-342900">
              <a:buFontTx/>
              <a:buChar char="-"/>
            </a:pPr>
            <a:endParaRPr lang="en-US" sz="2000" b="1" dirty="0"/>
          </a:p>
          <a:p>
            <a:pPr lvl="2"/>
            <a:endParaRPr lang="en-US" sz="2000" b="1" dirty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8103029"/>
      </p:ext>
    </p:extLst>
  </p:cSld>
  <p:clrMapOvr>
    <a:masterClrMapping/>
  </p:clrMapOvr>
</p:sld>
</file>

<file path=ppt/theme/theme1.xml><?xml version="1.0" encoding="utf-8"?>
<a:theme xmlns:a="http://schemas.openxmlformats.org/drawingml/2006/main" name="LevelVTI">
  <a:themeElements>
    <a:clrScheme name="Custom 88">
      <a:dk1>
        <a:sysClr val="windowText" lastClr="000000"/>
      </a:dk1>
      <a:lt1>
        <a:sysClr val="window" lastClr="FFFFFF"/>
      </a:lt1>
      <a:dk2>
        <a:srgbClr val="182230"/>
      </a:dk2>
      <a:lt2>
        <a:srgbClr val="F2F2F2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939393"/>
      </a:accent6>
      <a:hlink>
        <a:srgbClr val="3E8FF1"/>
      </a:hlink>
      <a:folHlink>
        <a:srgbClr val="939393"/>
      </a:folHlink>
    </a:clrScheme>
    <a:fontScheme name="Seaford">
      <a:majorFont>
        <a:latin typeface="Seaford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velVTI" id="{64F43929-0387-4D33-907F-72B939BCAF99}" vid="{D804DF84-3298-4A39-BA0E-21F83D68BC2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</TotalTime>
  <Words>1924</Words>
  <Application>Microsoft Office PowerPoint</Application>
  <PresentationFormat>Widescreen</PresentationFormat>
  <Paragraphs>233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Seaford</vt:lpstr>
      <vt:lpstr>LevelVTI</vt:lpstr>
      <vt:lpstr>Board of Supervisors Budget Workshop</vt:lpstr>
      <vt:lpstr>Board of Supervisors Agenda 3/21/23</vt:lpstr>
      <vt:lpstr>Board of Supervisors Agenda 3/21/22</vt:lpstr>
      <vt:lpstr>County Administrator’s Recommended Budget</vt:lpstr>
      <vt:lpstr>County Administrator’s Recommended Budget</vt:lpstr>
      <vt:lpstr>County Administrator’s Recommended Budget</vt:lpstr>
      <vt:lpstr>County Administrator’s Recommended Budget</vt:lpstr>
      <vt:lpstr>County Administrator’s Recommended Budget</vt:lpstr>
      <vt:lpstr>County Administrator’s Recommended Budget</vt:lpstr>
      <vt:lpstr>County Administrator’s Recommended Budget</vt:lpstr>
      <vt:lpstr>County Administrator’s Recommended Budget</vt:lpstr>
      <vt:lpstr>County Administrator’s Recommended Budget</vt:lpstr>
      <vt:lpstr>County Administrator’s Recommended Budget</vt:lpstr>
      <vt:lpstr>County Administrator’s Recommended Budget</vt:lpstr>
      <vt:lpstr>County Administrator’s Recommended Budget</vt:lpstr>
      <vt:lpstr>County Administrator’s Recommended Budget</vt:lpstr>
      <vt:lpstr>PowerPoint Presentation</vt:lpstr>
      <vt:lpstr>PowerPoint Presentation</vt:lpstr>
      <vt:lpstr>PowerPoint Presentation</vt:lpstr>
      <vt:lpstr>County Administrator’s Recommended Budget</vt:lpstr>
      <vt:lpstr>County Administrator’s Recommended Budget</vt:lpstr>
      <vt:lpstr>County Administrator’s Recommended Budget</vt:lpstr>
      <vt:lpstr>County Administrator’s Recommended Budget</vt:lpstr>
      <vt:lpstr>County Administrator’s Recommended Budget</vt:lpstr>
      <vt:lpstr>County Administrator’s Recommended Budget</vt:lpstr>
      <vt:lpstr>County Administrator’s Recommended Budget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of Supervisors</dc:title>
  <dc:creator>Derek Stamey</dc:creator>
  <cp:lastModifiedBy>Cumberland County</cp:lastModifiedBy>
  <cp:revision>162</cp:revision>
  <cp:lastPrinted>2022-03-14T19:26:29Z</cp:lastPrinted>
  <dcterms:created xsi:type="dcterms:W3CDTF">2022-02-10T20:21:02Z</dcterms:created>
  <dcterms:modified xsi:type="dcterms:W3CDTF">2023-04-04T17:08:05Z</dcterms:modified>
</cp:coreProperties>
</file>