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6" r:id="rId3"/>
    <p:sldId id="385" r:id="rId4"/>
    <p:sldId id="505" r:id="rId5"/>
    <p:sldId id="504" r:id="rId6"/>
    <p:sldId id="499" r:id="rId7"/>
    <p:sldId id="500" r:id="rId8"/>
    <p:sldId id="508" r:id="rId9"/>
    <p:sldId id="501" r:id="rId10"/>
    <p:sldId id="509" r:id="rId11"/>
    <p:sldId id="502" r:id="rId12"/>
    <p:sldId id="503" r:id="rId13"/>
    <p:sldId id="257" r:id="rId14"/>
    <p:sldId id="506" r:id="rId15"/>
    <p:sldId id="515" r:id="rId16"/>
    <p:sldId id="516" r:id="rId17"/>
    <p:sldId id="507" r:id="rId18"/>
    <p:sldId id="514" r:id="rId19"/>
    <p:sldId id="519" r:id="rId20"/>
    <p:sldId id="518" r:id="rId21"/>
    <p:sldId id="520" r:id="rId22"/>
    <p:sldId id="521" r:id="rId23"/>
    <p:sldId id="510" r:id="rId24"/>
    <p:sldId id="512" r:id="rId25"/>
    <p:sldId id="513" r:id="rId26"/>
    <p:sldId id="5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A4EFC-C9EF-4948-84C7-9F90F1C2FD9B}"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0360B-5230-4626-9FD2-63DBB0C5F229}" type="slidenum">
              <a:rPr lang="en-US" smtClean="0"/>
              <a:t>‹#›</a:t>
            </a:fld>
            <a:endParaRPr lang="en-US"/>
          </a:p>
        </p:txBody>
      </p:sp>
    </p:spTree>
    <p:extLst>
      <p:ext uri="{BB962C8B-B14F-4D97-AF65-F5344CB8AC3E}">
        <p14:creationId xmlns:p14="http://schemas.microsoft.com/office/powerpoint/2010/main" val="1365432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D95CF-A65D-4D54-BDE0-7BC24E4EC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6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284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760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637504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5EDB-04B5-3968-03C2-05112C2CF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BA7DC3-C1DD-920B-F264-16D73556F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B00457-B4CF-0D61-683F-7882CD4548F5}"/>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5" name="Footer Placeholder 4">
            <a:extLst>
              <a:ext uri="{FF2B5EF4-FFF2-40B4-BE49-F238E27FC236}">
                <a16:creationId xmlns:a16="http://schemas.microsoft.com/office/drawing/2014/main" id="{07B22C24-86FF-F9B0-D5A6-498975435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69E2-1C2D-D2E7-1AD8-D531115295A7}"/>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3388506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C26E-51C1-A847-2658-EB883736E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63BD0-16A9-5903-5EF6-C601B4BE7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DE0E0-3D4B-A6A8-FF03-92AAB5DE55E9}"/>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5" name="Footer Placeholder 4">
            <a:extLst>
              <a:ext uri="{FF2B5EF4-FFF2-40B4-BE49-F238E27FC236}">
                <a16:creationId xmlns:a16="http://schemas.microsoft.com/office/drawing/2014/main" id="{78B67153-F17F-519D-79D6-2FD086E30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2B9F0-1D2B-DD39-69BD-BB09F78005D1}"/>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3458114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21F2-4259-C344-500C-451CA18CC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83AB8-C7F1-BDA4-58F6-1CE67997A2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37D028-6D89-8836-DFD1-D9D426CD0970}"/>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5" name="Footer Placeholder 4">
            <a:extLst>
              <a:ext uri="{FF2B5EF4-FFF2-40B4-BE49-F238E27FC236}">
                <a16:creationId xmlns:a16="http://schemas.microsoft.com/office/drawing/2014/main" id="{E37DB802-CB75-B6A8-066E-7F0B4BAD5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DA5F5-70D0-3E6A-32AE-07785D088A54}"/>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61453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4621-E430-DB7B-07B2-D39BB3008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F453DB-9562-1686-8870-72190F49E2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6AE6DE-7EF1-D56D-9F80-CAF6806A05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8DAF99-DF21-5677-B8EF-CDFAC030A6CC}"/>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6" name="Footer Placeholder 5">
            <a:extLst>
              <a:ext uri="{FF2B5EF4-FFF2-40B4-BE49-F238E27FC236}">
                <a16:creationId xmlns:a16="http://schemas.microsoft.com/office/drawing/2014/main" id="{7B6EA19E-A2F7-0C7C-BC60-934E43ABB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6168C8-37A9-1E24-4606-64A115A7AC86}"/>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71447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2D96-8D7F-302D-A3E7-B8BA357363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FB18AC-E98C-2387-1628-15E36A0E5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61C43-02CA-D5FF-0702-90F711D0A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E4FD10-9CB0-C9E8-BD54-C44CD6BC6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27E94-4616-4B72-6CF9-7FBDED6045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A8703D-C424-6E2C-2FE3-7A87B575BBD4}"/>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8" name="Footer Placeholder 7">
            <a:extLst>
              <a:ext uri="{FF2B5EF4-FFF2-40B4-BE49-F238E27FC236}">
                <a16:creationId xmlns:a16="http://schemas.microsoft.com/office/drawing/2014/main" id="{57E75C42-F4E1-E5BB-DB1E-BFAB8B094F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96B75-1145-ECC8-3D5C-B4785BB70A67}"/>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194069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5B40-6866-4A3D-103F-C21BC7B233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70B30-9658-EBFF-1D60-B71313EAD679}"/>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4" name="Footer Placeholder 3">
            <a:extLst>
              <a:ext uri="{FF2B5EF4-FFF2-40B4-BE49-F238E27FC236}">
                <a16:creationId xmlns:a16="http://schemas.microsoft.com/office/drawing/2014/main" id="{E70AF3DE-65FA-C175-3F21-E59EC8953F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C1C932-D855-F47E-A330-65D28477F016}"/>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29007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3A047-C583-B061-DD76-CD5CD8DF72A5}"/>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3" name="Footer Placeholder 2">
            <a:extLst>
              <a:ext uri="{FF2B5EF4-FFF2-40B4-BE49-F238E27FC236}">
                <a16:creationId xmlns:a16="http://schemas.microsoft.com/office/drawing/2014/main" id="{AAADB9F5-D4B7-B97E-33B9-185DB8F86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1EC801-2FCB-3E07-0370-3B78AE3A9EB6}"/>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2683398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B32E-3556-E68C-1E6E-3F3918A18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5036E7-762F-84D7-AC8F-3A8192BC8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2966B-F83D-F40B-D77C-BA6160365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C681F-BBB3-C892-69D8-71BFA45F146D}"/>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6" name="Footer Placeholder 5">
            <a:extLst>
              <a:ext uri="{FF2B5EF4-FFF2-40B4-BE49-F238E27FC236}">
                <a16:creationId xmlns:a16="http://schemas.microsoft.com/office/drawing/2014/main" id="{75E7C3B3-DFA5-65A9-0A85-6DFD3F70E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DA1D2-3980-2455-96BF-E8D45B291A8D}"/>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355983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296997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F7312-0D0C-3474-AABB-1A614E00A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80A1B2-8A02-5B33-D296-5B256B8E06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070217-7A43-E39B-7680-CCF753247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F99643-5B8F-EC85-63A1-7A54ABC42BFB}"/>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6" name="Footer Placeholder 5">
            <a:extLst>
              <a:ext uri="{FF2B5EF4-FFF2-40B4-BE49-F238E27FC236}">
                <a16:creationId xmlns:a16="http://schemas.microsoft.com/office/drawing/2014/main" id="{D911687D-80A7-8A0D-BF78-3D71941CD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8D7AE-44FC-094E-DED2-DACEADD8CDA6}"/>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138650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1862-A337-2FC2-791D-3C7C5F2A1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F7304-0128-A2CB-18A9-F2D3346FDD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EE3F3-784D-F536-35CC-323A7D10824E}"/>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5" name="Footer Placeholder 4">
            <a:extLst>
              <a:ext uri="{FF2B5EF4-FFF2-40B4-BE49-F238E27FC236}">
                <a16:creationId xmlns:a16="http://schemas.microsoft.com/office/drawing/2014/main" id="{6BBF24A3-7C8A-BC02-49F3-403DB80EF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AF1DD-74D4-735E-3E83-1D1E5226C6AD}"/>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4073304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B87B2B-24E8-0DF5-D169-5D3F8EC219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7BBEC1-9321-AD65-03C4-54A56BD41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55F28-C677-AD1E-4DA0-9BF15ED987BC}"/>
              </a:ext>
            </a:extLst>
          </p:cNvPr>
          <p:cNvSpPr>
            <a:spLocks noGrp="1"/>
          </p:cNvSpPr>
          <p:nvPr>
            <p:ph type="dt" sz="half" idx="10"/>
          </p:nvPr>
        </p:nvSpPr>
        <p:spPr/>
        <p:txBody>
          <a:bodyPr/>
          <a:lstStyle/>
          <a:p>
            <a:fld id="{F770519F-5458-4C5D-B1F8-1D3D2C3CD21D}" type="datetimeFigureOut">
              <a:rPr lang="en-US" smtClean="0"/>
              <a:t>8/8/2023</a:t>
            </a:fld>
            <a:endParaRPr lang="en-US"/>
          </a:p>
        </p:txBody>
      </p:sp>
      <p:sp>
        <p:nvSpPr>
          <p:cNvPr id="5" name="Footer Placeholder 4">
            <a:extLst>
              <a:ext uri="{FF2B5EF4-FFF2-40B4-BE49-F238E27FC236}">
                <a16:creationId xmlns:a16="http://schemas.microsoft.com/office/drawing/2014/main" id="{EA027EE5-663A-1E8E-55F3-5E0C36A3B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DA7A4-7BBF-7448-1E1C-5158CDF2490B}"/>
              </a:ext>
            </a:extLst>
          </p:cNvPr>
          <p:cNvSpPr>
            <a:spLocks noGrp="1"/>
          </p:cNvSpPr>
          <p:nvPr>
            <p:ph type="sldNum" sz="quarter" idx="12"/>
          </p:nvPr>
        </p:nvSpPr>
        <p:spPr/>
        <p:txBody>
          <a:bodyPr/>
          <a:lstStyle/>
          <a:p>
            <a:fld id="{5AA5DFE6-7E03-4AFC-900D-2D281D42A4A8}" type="slidenum">
              <a:rPr lang="en-US" smtClean="0"/>
              <a:t>‹#›</a:t>
            </a:fld>
            <a:endParaRPr lang="en-US"/>
          </a:p>
        </p:txBody>
      </p:sp>
    </p:spTree>
    <p:extLst>
      <p:ext uri="{BB962C8B-B14F-4D97-AF65-F5344CB8AC3E}">
        <p14:creationId xmlns:p14="http://schemas.microsoft.com/office/powerpoint/2010/main" val="270656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VDOT_Default">
    <p:bg>
      <p:bgPr>
        <a:solidFill>
          <a:schemeClr val="bg1"/>
        </a:solidFill>
        <a:effectLst/>
      </p:bgPr>
    </p:bg>
    <p:spTree>
      <p:nvGrpSpPr>
        <p:cNvPr id="1" name=""/>
        <p:cNvGrpSpPr/>
        <p:nvPr/>
      </p:nvGrpSpPr>
      <p:grpSpPr>
        <a:xfrm>
          <a:off x="0" y="0"/>
          <a:ext cx="0" cy="0"/>
          <a:chOff x="0" y="0"/>
          <a:chExt cx="0" cy="0"/>
        </a:xfrm>
      </p:grpSpPr>
      <p:pic>
        <p:nvPicPr>
          <p:cNvPr id="3" name="VDOT Logo" descr="Logo, VDOT Logo, Virginia Department of Transportati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2763215"/>
            <a:ext cx="4991100" cy="1331570"/>
          </a:xfrm>
          <a:prstGeom prst="rect">
            <a:avLst/>
          </a:prstGeom>
        </p:spPr>
      </p:pic>
    </p:spTree>
    <p:extLst>
      <p:ext uri="{BB962C8B-B14F-4D97-AF65-F5344CB8AC3E}">
        <p14:creationId xmlns:p14="http://schemas.microsoft.com/office/powerpoint/2010/main" val="372596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65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294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851437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613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1277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983521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8/8/2023</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1302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8/8/2023</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0440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AD6464-1C5A-A5A6-0B77-54E64B1F9B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38D40F-52C1-30EC-6B58-6D3BBB0ED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652FC-0BAE-6D6B-794C-F4EB3E272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0519F-5458-4C5D-B1F8-1D3D2C3CD21D}" type="datetimeFigureOut">
              <a:rPr lang="en-US" smtClean="0"/>
              <a:t>8/8/2023</a:t>
            </a:fld>
            <a:endParaRPr lang="en-US"/>
          </a:p>
        </p:txBody>
      </p:sp>
      <p:sp>
        <p:nvSpPr>
          <p:cNvPr id="5" name="Footer Placeholder 4">
            <a:extLst>
              <a:ext uri="{FF2B5EF4-FFF2-40B4-BE49-F238E27FC236}">
                <a16:creationId xmlns:a16="http://schemas.microsoft.com/office/drawing/2014/main" id="{395D326C-060C-BD12-C1E1-EBC1014A6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F89258-2C47-22B8-9DAD-B942A3804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5DFE6-7E03-4AFC-900D-2D281D42A4A8}" type="slidenum">
              <a:rPr lang="en-US" smtClean="0"/>
              <a:t>‹#›</a:t>
            </a:fld>
            <a:endParaRPr lang="en-US"/>
          </a:p>
        </p:txBody>
      </p:sp>
    </p:spTree>
    <p:extLst>
      <p:ext uri="{BB962C8B-B14F-4D97-AF65-F5344CB8AC3E}">
        <p14:creationId xmlns:p14="http://schemas.microsoft.com/office/powerpoint/2010/main" val="2845204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31F8E-5BA9-4929-BDBF-BEB7E855AD42}"/>
              </a:ext>
            </a:extLst>
          </p:cNvPr>
          <p:cNvSpPr>
            <a:spLocks noGrp="1"/>
          </p:cNvSpPr>
          <p:nvPr>
            <p:ph type="ctrTitle"/>
          </p:nvPr>
        </p:nvSpPr>
        <p:spPr>
          <a:xfrm>
            <a:off x="6014678" y="702870"/>
            <a:ext cx="5614993" cy="3093468"/>
          </a:xfrm>
        </p:spPr>
        <p:txBody>
          <a:bodyPr anchor="b">
            <a:normAutofit fontScale="90000"/>
          </a:bodyPr>
          <a:lstStyle/>
          <a:p>
            <a:pPr algn="ctr"/>
            <a:r>
              <a:rPr lang="en-US" dirty="0"/>
              <a:t>Board of Supervisors</a:t>
            </a:r>
            <a:br>
              <a:rPr lang="en-US" dirty="0"/>
            </a:br>
            <a:r>
              <a:rPr lang="en-US" dirty="0"/>
              <a:t>Meeting</a:t>
            </a:r>
          </a:p>
        </p:txBody>
      </p:sp>
      <p:sp>
        <p:nvSpPr>
          <p:cNvPr id="3" name="Subtitle 2">
            <a:extLst>
              <a:ext uri="{FF2B5EF4-FFF2-40B4-BE49-F238E27FC236}">
                <a16:creationId xmlns:a16="http://schemas.microsoft.com/office/drawing/2014/main" id="{352B756B-6038-4E4B-8C2F-A84AF52123F6}"/>
              </a:ext>
            </a:extLst>
          </p:cNvPr>
          <p:cNvSpPr>
            <a:spLocks noGrp="1"/>
          </p:cNvSpPr>
          <p:nvPr>
            <p:ph type="subTitle" idx="1"/>
          </p:nvPr>
        </p:nvSpPr>
        <p:spPr>
          <a:xfrm>
            <a:off x="6014677" y="4067746"/>
            <a:ext cx="5614993" cy="2124206"/>
          </a:xfrm>
        </p:spPr>
        <p:txBody>
          <a:bodyPr anchor="t">
            <a:normAutofit/>
          </a:bodyPr>
          <a:lstStyle/>
          <a:p>
            <a:pPr algn="ctr"/>
            <a:r>
              <a:rPr lang="en-US" sz="4000" dirty="0"/>
              <a:t>August 8, 2023</a:t>
            </a:r>
          </a:p>
          <a:p>
            <a:pPr algn="ctr"/>
            <a:r>
              <a:rPr lang="en-US" sz="4000" dirty="0"/>
              <a:t>7:00 p.m.</a:t>
            </a:r>
          </a:p>
          <a:p>
            <a:pPr algn="ctr"/>
            <a:endParaRPr lang="en-US" dirty="0"/>
          </a:p>
        </p:txBody>
      </p:sp>
      <p:pic>
        <p:nvPicPr>
          <p:cNvPr id="5" name="Picture 4">
            <a:extLst>
              <a:ext uri="{FF2B5EF4-FFF2-40B4-BE49-F238E27FC236}">
                <a16:creationId xmlns:a16="http://schemas.microsoft.com/office/drawing/2014/main" id="{F90FFF94-676E-40EE-94B4-BA3359841867}"/>
              </a:ext>
            </a:extLst>
          </p:cNvPr>
          <p:cNvPicPr>
            <a:picLocks noChangeAspect="1"/>
          </p:cNvPicPr>
          <p:nvPr/>
        </p:nvPicPr>
        <p:blipFill>
          <a:blip r:embed="rId2">
            <a:alphaModFix/>
          </a:blip>
          <a:stretch>
            <a:fillRect/>
          </a:stretch>
        </p:blipFill>
        <p:spPr>
          <a:xfrm>
            <a:off x="731183" y="1076490"/>
            <a:ext cx="4528935" cy="5523092"/>
          </a:xfrm>
          <a:prstGeom prst="rect">
            <a:avLst/>
          </a:prstGeom>
        </p:spPr>
      </p:pic>
    </p:spTree>
    <p:extLst>
      <p:ext uri="{BB962C8B-B14F-4D97-AF65-F5344CB8AC3E}">
        <p14:creationId xmlns:p14="http://schemas.microsoft.com/office/powerpoint/2010/main" val="4125489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sp>
        <p:nvSpPr>
          <p:cNvPr id="3" name="TextBox 2">
            <a:extLst>
              <a:ext uri="{FF2B5EF4-FFF2-40B4-BE49-F238E27FC236}">
                <a16:creationId xmlns:a16="http://schemas.microsoft.com/office/drawing/2014/main" id="{A033454F-D7E1-4CEE-BACA-BA46F9F6FBDC}"/>
              </a:ext>
            </a:extLst>
          </p:cNvPr>
          <p:cNvSpPr txBox="1"/>
          <p:nvPr/>
        </p:nvSpPr>
        <p:spPr>
          <a:xfrm>
            <a:off x="267679" y="2115693"/>
            <a:ext cx="9717569" cy="4402744"/>
          </a:xfrm>
          <a:prstGeom prst="rect">
            <a:avLst/>
          </a:prstGeom>
          <a:noFill/>
        </p:spPr>
        <p:txBody>
          <a:bodyPr wrap="square" rtlCol="0">
            <a:spAutoFit/>
          </a:bodyPr>
          <a:lstStyle/>
          <a:p>
            <a:pPr marL="285750" indent="-285750">
              <a:buFontTx/>
              <a:buChar char="-"/>
            </a:pPr>
            <a:r>
              <a:rPr lang="en-US" dirty="0"/>
              <a:t>Chiefs Meeting Scheduled for August 22, 2023</a:t>
            </a:r>
          </a:p>
          <a:p>
            <a:pPr marL="285750" indent="-285750">
              <a:buFontTx/>
              <a:buChar char="-"/>
            </a:pPr>
            <a:endParaRPr lang="en-US" dirty="0"/>
          </a:p>
          <a:p>
            <a:pPr marL="285750" indent="-285750">
              <a:buFontTx/>
              <a:buChar char="-"/>
            </a:pPr>
            <a:r>
              <a:rPr lang="en-US" dirty="0"/>
              <a:t>HOT Weather – partnered with Cumberland Library as cooling location.</a:t>
            </a:r>
          </a:p>
          <a:p>
            <a:pPr marL="285750" indent="-285750">
              <a:buFontTx/>
              <a:buChar char="-"/>
            </a:pPr>
            <a:endParaRPr lang="en-US" dirty="0"/>
          </a:p>
          <a:p>
            <a:pPr marL="285750" indent="-285750">
              <a:buFontTx/>
              <a:buChar char="-"/>
            </a:pPr>
            <a:r>
              <a:rPr lang="en-US" dirty="0"/>
              <a:t>Training Update –Emergency Vehicle Operator Course – 9/19, 9/21, and 9/23</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Working with the Volunteer Chiefs to set a schedule for the Basic Pump Operator and Rural Water Supply Courses. </a:t>
            </a:r>
          </a:p>
          <a:p>
            <a:pPr marR="0" lvl="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goal:</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the above classes have been taught within the county, have a county-wide training day that will incorporate all of the philosophies that are taught in these 3 classes.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Get more people released to drive fire and EMS apparatus</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CPR (Officially a Health and Safety Institute (HSI) Organization)</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 Fire Stations (Volunteers):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September, October, November, and December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Planning – Community Members (Citizens):</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Starting first of 2024 and holding at least quarterly maybe more frequent, depending on demand</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EMT Class in Prince Edward (Starts in September)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Currently have 5 volunteers signed up to take the class.</a:t>
            </a:r>
          </a:p>
          <a:p>
            <a:pPr marL="285750" indent="-285750">
              <a:buFontTx/>
              <a:buChar char="-"/>
            </a:pPr>
            <a:endParaRPr lang="en-US" dirty="0"/>
          </a:p>
          <a:p>
            <a:pPr lvl="1"/>
            <a:endParaRPr lang="en-US" dirty="0"/>
          </a:p>
        </p:txBody>
      </p:sp>
    </p:spTree>
    <p:extLst>
      <p:ext uri="{BB962C8B-B14F-4D97-AF65-F5344CB8AC3E}">
        <p14:creationId xmlns:p14="http://schemas.microsoft.com/office/powerpoint/2010/main" val="1382579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sp>
        <p:nvSpPr>
          <p:cNvPr id="3" name="TextBox 2">
            <a:extLst>
              <a:ext uri="{FF2B5EF4-FFF2-40B4-BE49-F238E27FC236}">
                <a16:creationId xmlns:a16="http://schemas.microsoft.com/office/drawing/2014/main" id="{A033454F-D7E1-4CEE-BACA-BA46F9F6FBDC}"/>
              </a:ext>
            </a:extLst>
          </p:cNvPr>
          <p:cNvSpPr txBox="1"/>
          <p:nvPr/>
        </p:nvSpPr>
        <p:spPr>
          <a:xfrm>
            <a:off x="412108" y="2201114"/>
            <a:ext cx="10998274" cy="3953646"/>
          </a:xfrm>
          <a:prstGeom prst="rect">
            <a:avLst/>
          </a:prstGeom>
          <a:noFill/>
        </p:spPr>
        <p:txBody>
          <a:bodyPr wrap="square" rtlCol="0">
            <a:spAutoFit/>
          </a:bodyPr>
          <a:lstStyle/>
          <a:p>
            <a:pPr marL="0" marR="0">
              <a:lnSpc>
                <a:spcPct val="107000"/>
              </a:lnSpc>
              <a:spcBef>
                <a:spcPts val="0"/>
              </a:spcBef>
              <a:spcAft>
                <a:spcPts val="0"/>
              </a:spcAft>
            </a:pPr>
            <a:r>
              <a:rPr lang="en-US" sz="1400" dirty="0">
                <a:effectLst/>
                <a:ea typeface="Calibri" panose="020F0502020204030204" pitchFamily="34" charset="0"/>
                <a:cs typeface="Times New Roman" panose="02020603050405020304" pitchFamily="18" charset="0"/>
              </a:rPr>
              <a:t>Training Received:</a:t>
            </a:r>
          </a:p>
          <a:p>
            <a:pPr marL="342900" marR="0" lvl="0" indent="-342900">
              <a:lnSpc>
                <a:spcPct val="107000"/>
              </a:lnSpc>
              <a:spcBef>
                <a:spcPts val="0"/>
              </a:spcBef>
              <a:spcAft>
                <a:spcPts val="0"/>
              </a:spcAft>
              <a:buFont typeface="Calibri" panose="020F0502020204030204" pitchFamily="34" charset="0"/>
              <a:buChar char="-"/>
            </a:pPr>
            <a:r>
              <a:rPr lang="en-US" sz="1400" dirty="0">
                <a:effectLst/>
                <a:ea typeface="Calibri" panose="020F0502020204030204" pitchFamily="34" charset="0"/>
                <a:cs typeface="Times New Roman" panose="02020603050405020304" pitchFamily="18" charset="0"/>
              </a:rPr>
              <a:t>Firefighter 1 – 162 hours (classroom and practical)</a:t>
            </a:r>
          </a:p>
          <a:p>
            <a:pPr marL="742950" marR="0" lvl="1" indent="-285750">
              <a:lnSpc>
                <a:spcPct val="107000"/>
              </a:lnSpc>
              <a:spcBef>
                <a:spcPts val="0"/>
              </a:spcBef>
              <a:spcAft>
                <a:spcPts val="0"/>
              </a:spcAft>
              <a:buFont typeface="Courier New" panose="02070309020205020404" pitchFamily="49" charset="0"/>
              <a:buChar char="o"/>
            </a:pPr>
            <a:r>
              <a:rPr lang="en-US" sz="1400" dirty="0">
                <a:effectLst/>
                <a:ea typeface="Calibri" panose="020F0502020204030204" pitchFamily="34" charset="0"/>
                <a:cs typeface="Times New Roman" panose="02020603050405020304" pitchFamily="18" charset="0"/>
              </a:rPr>
              <a:t>This certification is designed to provide trainees with all of the basic knowledge they need about operations and methods on a fire department. This means both theoretical training on strategies and principles in firefighting and practical training with equipment.</a:t>
            </a:r>
          </a:p>
          <a:p>
            <a:pPr marL="342900" marR="0" lvl="0" indent="-342900">
              <a:lnSpc>
                <a:spcPct val="107000"/>
              </a:lnSpc>
              <a:spcBef>
                <a:spcPts val="0"/>
              </a:spcBef>
              <a:spcAft>
                <a:spcPts val="0"/>
              </a:spcAft>
              <a:buFont typeface="Calibri" panose="020F0502020204030204" pitchFamily="34" charset="0"/>
              <a:buChar char="-"/>
            </a:pPr>
            <a:r>
              <a:rPr lang="en-US" sz="1400" dirty="0">
                <a:effectLst/>
                <a:ea typeface="Calibri" panose="020F0502020204030204" pitchFamily="34" charset="0"/>
                <a:cs typeface="Times New Roman" panose="02020603050405020304" pitchFamily="18" charset="0"/>
              </a:rPr>
              <a:t>Firefighter 2 – 57 total hours (classroom and practical)</a:t>
            </a:r>
          </a:p>
          <a:p>
            <a:pPr marL="742950" marR="0" lvl="1" indent="-285750">
              <a:lnSpc>
                <a:spcPct val="107000"/>
              </a:lnSpc>
              <a:spcBef>
                <a:spcPts val="0"/>
              </a:spcBef>
              <a:spcAft>
                <a:spcPts val="0"/>
              </a:spcAft>
              <a:buFont typeface="Courier New" panose="02070309020205020404" pitchFamily="49" charset="0"/>
              <a:buChar char="o"/>
            </a:pPr>
            <a:r>
              <a:rPr lang="en-US" sz="1400" dirty="0">
                <a:effectLst/>
                <a:ea typeface="Calibri" panose="020F0502020204030204" pitchFamily="34" charset="0"/>
                <a:cs typeface="Times New Roman" panose="02020603050405020304" pitchFamily="18" charset="0"/>
              </a:rPr>
              <a:t>Trainees can learn a wider range of operations skills that will help them on a fire scene. This includes further training on fire damage mitigation, how to rescue people from the scene and how to use the best equipment for the job. Trainees will also learn about communication methods and what to do after the fire is out.</a:t>
            </a:r>
          </a:p>
          <a:p>
            <a:pPr marL="914400" marR="0">
              <a:lnSpc>
                <a:spcPct val="107000"/>
              </a:lnSpc>
              <a:spcBef>
                <a:spcPts val="0"/>
              </a:spcBef>
              <a:spcAft>
                <a:spcPts val="0"/>
              </a:spcAft>
            </a:pPr>
            <a:r>
              <a:rPr lang="en-US" sz="14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Calibri" panose="020F0502020204030204" pitchFamily="34" charset="0"/>
              <a:buChar char="-"/>
            </a:pPr>
            <a:r>
              <a:rPr lang="en-US" sz="1400" dirty="0">
                <a:effectLst/>
                <a:ea typeface="Calibri" panose="020F0502020204030204" pitchFamily="34" charset="0"/>
                <a:cs typeface="Times New Roman" panose="02020603050405020304" pitchFamily="18" charset="0"/>
              </a:rPr>
              <a:t>Hazardous Materials – Operations – 44 total hours (classroom and practical)</a:t>
            </a:r>
          </a:p>
          <a:p>
            <a:pPr marL="742950" marR="0" lvl="1" indent="-285750">
              <a:lnSpc>
                <a:spcPct val="107000"/>
              </a:lnSpc>
              <a:spcBef>
                <a:spcPts val="0"/>
              </a:spcBef>
              <a:spcAft>
                <a:spcPts val="0"/>
              </a:spcAft>
              <a:buFont typeface="Courier New" panose="02070309020205020404" pitchFamily="49" charset="0"/>
              <a:buChar char="o"/>
            </a:pPr>
            <a:r>
              <a:rPr lang="en-US" sz="1400" dirty="0">
                <a:effectLst/>
                <a:ea typeface="Calibri" panose="020F0502020204030204" pitchFamily="34" charset="0"/>
                <a:cs typeface="Times New Roman" panose="02020603050405020304" pitchFamily="18" charset="0"/>
              </a:rPr>
              <a:t>Teaches members how to safely identify a chemical and to how safely operate in a defensive mode (they do not touch the product) on hazardous materials incidents. </a:t>
            </a:r>
          </a:p>
          <a:p>
            <a:pPr marL="742950" marR="0" lvl="1" indent="-285750">
              <a:lnSpc>
                <a:spcPct val="107000"/>
              </a:lnSpc>
              <a:spcBef>
                <a:spcPts val="0"/>
              </a:spcBef>
              <a:spcAft>
                <a:spcPts val="0"/>
              </a:spcAft>
              <a:buFont typeface="Courier New" panose="02070309020205020404" pitchFamily="49" charset="0"/>
              <a:buChar char="o"/>
            </a:pPr>
            <a:endParaRPr lang="en-US" sz="14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ea typeface="Calibri" panose="020F0502020204030204" pitchFamily="34" charset="0"/>
                <a:cs typeface="Times New Roman" panose="02020603050405020304" pitchFamily="18" charset="0"/>
              </a:rPr>
              <a:t>Other certifications received:</a:t>
            </a:r>
          </a:p>
          <a:p>
            <a:pPr marL="342900" marR="0" lvl="0" indent="-342900">
              <a:lnSpc>
                <a:spcPct val="107000"/>
              </a:lnSpc>
              <a:spcBef>
                <a:spcPts val="0"/>
              </a:spcBef>
              <a:spcAft>
                <a:spcPts val="0"/>
              </a:spcAft>
              <a:buFont typeface="Calibri" panose="020F0502020204030204" pitchFamily="34" charset="0"/>
              <a:buChar char="-"/>
            </a:pPr>
            <a:r>
              <a:rPr lang="en-US" sz="1400" dirty="0">
                <a:effectLst/>
                <a:ea typeface="Calibri" panose="020F0502020204030204" pitchFamily="34" charset="0"/>
                <a:cs typeface="Times New Roman" panose="02020603050405020304" pitchFamily="18" charset="0"/>
              </a:rPr>
              <a:t>CPR</a:t>
            </a:r>
          </a:p>
          <a:p>
            <a:pPr marL="342900" marR="0" lvl="0" indent="-342900">
              <a:lnSpc>
                <a:spcPct val="107000"/>
              </a:lnSpc>
              <a:spcBef>
                <a:spcPts val="0"/>
              </a:spcBef>
              <a:spcAft>
                <a:spcPts val="0"/>
              </a:spcAft>
              <a:buFont typeface="Calibri" panose="020F0502020204030204" pitchFamily="34" charset="0"/>
              <a:buChar char="-"/>
            </a:pPr>
            <a:r>
              <a:rPr lang="en-US" sz="1400" dirty="0">
                <a:effectLst/>
                <a:ea typeface="Calibri" panose="020F0502020204030204" pitchFamily="34" charset="0"/>
                <a:cs typeface="Times New Roman" panose="02020603050405020304" pitchFamily="18" charset="0"/>
              </a:rPr>
              <a:t>NIMS 100, 200, 700, and 800</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23081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118AE5B-5A34-4BB3-921E-83396E66C4CE}"/>
              </a:ext>
            </a:extLst>
          </p:cNvPr>
          <p:cNvSpPr>
            <a:spLocks noGrp="1" noChangeAspect="1"/>
          </p:cNvSpPr>
          <p:nvPr>
            <p:ph type="title" idx="4294967295"/>
          </p:nvPr>
        </p:nvSpPr>
        <p:spPr>
          <a:xfrm>
            <a:off x="-7188" y="-1143000"/>
            <a:ext cx="12199188" cy="919386"/>
          </a:xfrm>
        </p:spPr>
        <p:txBody>
          <a:bodyPr vert="horz" wrap="square" lIns="91440" tIns="45720" rIns="91440" bIns="45720" numCol="1" anchor="b" anchorCtr="0" compatLnSpc="1">
            <a:prstTxWarp prst="textNoShape">
              <a:avLst/>
            </a:prstTxWarp>
          </a:bodyPr>
          <a:lstStyle/>
          <a:p>
            <a:r>
              <a:rPr lang="en-US" dirty="0"/>
              <a:t>VDOT Brand Slide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Board of Supervisors Agenda 8/8/23</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27C8673C-34AA-4946-B373-A9915A071E7C}"/>
              </a:ext>
            </a:extLst>
          </p:cNvPr>
          <p:cNvPicPr>
            <a:picLocks noChangeAspect="1"/>
          </p:cNvPicPr>
          <p:nvPr/>
        </p:nvPicPr>
        <p:blipFill>
          <a:blip r:embed="rId3"/>
          <a:stretch>
            <a:fillRect/>
          </a:stretch>
        </p:blipFill>
        <p:spPr>
          <a:xfrm>
            <a:off x="348234" y="2173414"/>
            <a:ext cx="9410700" cy="2200275"/>
          </a:xfrm>
          <a:prstGeom prst="rect">
            <a:avLst/>
          </a:prstGeom>
        </p:spPr>
      </p:pic>
      <p:pic>
        <p:nvPicPr>
          <p:cNvPr id="11" name="Picture 10">
            <a:extLst>
              <a:ext uri="{FF2B5EF4-FFF2-40B4-BE49-F238E27FC236}">
                <a16:creationId xmlns:a16="http://schemas.microsoft.com/office/drawing/2014/main" id="{179E97E4-DABE-4570-95A8-32AA8B322E03}"/>
              </a:ext>
            </a:extLst>
          </p:cNvPr>
          <p:cNvPicPr>
            <a:picLocks noChangeAspect="1"/>
          </p:cNvPicPr>
          <p:nvPr/>
        </p:nvPicPr>
        <p:blipFill>
          <a:blip r:embed="rId4"/>
          <a:stretch>
            <a:fillRect/>
          </a:stretch>
        </p:blipFill>
        <p:spPr>
          <a:xfrm>
            <a:off x="1745551" y="4322316"/>
            <a:ext cx="5610225" cy="1905000"/>
          </a:xfrm>
          <a:prstGeom prst="rect">
            <a:avLst/>
          </a:prstGeom>
        </p:spPr>
      </p:pic>
    </p:spTree>
    <p:extLst>
      <p:ext uri="{BB962C8B-B14F-4D97-AF65-F5344CB8AC3E}">
        <p14:creationId xmlns:p14="http://schemas.microsoft.com/office/powerpoint/2010/main" val="202546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Consent Agenda – Courthouse Analysis</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6" name="Picture 5">
            <a:extLst>
              <a:ext uri="{FF2B5EF4-FFF2-40B4-BE49-F238E27FC236}">
                <a16:creationId xmlns:a16="http://schemas.microsoft.com/office/drawing/2014/main" id="{7EC92E2F-A76F-455E-9C7F-5BB5DACE9724}"/>
              </a:ext>
            </a:extLst>
          </p:cNvPr>
          <p:cNvPicPr>
            <a:picLocks noChangeAspect="1"/>
          </p:cNvPicPr>
          <p:nvPr/>
        </p:nvPicPr>
        <p:blipFill>
          <a:blip r:embed="rId3"/>
          <a:stretch>
            <a:fillRect/>
          </a:stretch>
        </p:blipFill>
        <p:spPr>
          <a:xfrm>
            <a:off x="2852336" y="2160282"/>
            <a:ext cx="6457950" cy="3810000"/>
          </a:xfrm>
          <a:prstGeom prst="rect">
            <a:avLst/>
          </a:prstGeom>
        </p:spPr>
      </p:pic>
    </p:spTree>
    <p:extLst>
      <p:ext uri="{BB962C8B-B14F-4D97-AF65-F5344CB8AC3E}">
        <p14:creationId xmlns:p14="http://schemas.microsoft.com/office/powerpoint/2010/main" val="538588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Consent Agenda – MOU CYAA</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47F5ECF4-CE76-4E3C-BCAE-12B4FBE9BBF7}"/>
              </a:ext>
            </a:extLst>
          </p:cNvPr>
          <p:cNvPicPr>
            <a:picLocks noChangeAspect="1"/>
          </p:cNvPicPr>
          <p:nvPr/>
        </p:nvPicPr>
        <p:blipFill>
          <a:blip r:embed="rId3"/>
          <a:stretch>
            <a:fillRect/>
          </a:stretch>
        </p:blipFill>
        <p:spPr>
          <a:xfrm>
            <a:off x="1697926" y="2179892"/>
            <a:ext cx="8391753" cy="3800284"/>
          </a:xfrm>
          <a:prstGeom prst="rect">
            <a:avLst/>
          </a:prstGeom>
        </p:spPr>
      </p:pic>
    </p:spTree>
    <p:extLst>
      <p:ext uri="{BB962C8B-B14F-4D97-AF65-F5344CB8AC3E}">
        <p14:creationId xmlns:p14="http://schemas.microsoft.com/office/powerpoint/2010/main" val="111207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Board of Supervisors Agenda 8/8/23</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AD182D57-74AC-4A20-8C15-A58DEFD17530}"/>
              </a:ext>
            </a:extLst>
          </p:cNvPr>
          <p:cNvPicPr>
            <a:picLocks noChangeAspect="1"/>
          </p:cNvPicPr>
          <p:nvPr/>
        </p:nvPicPr>
        <p:blipFill>
          <a:blip r:embed="rId3"/>
          <a:stretch>
            <a:fillRect/>
          </a:stretch>
        </p:blipFill>
        <p:spPr>
          <a:xfrm>
            <a:off x="596863" y="2307716"/>
            <a:ext cx="9853104" cy="3745611"/>
          </a:xfrm>
          <a:prstGeom prst="rect">
            <a:avLst/>
          </a:prstGeom>
        </p:spPr>
      </p:pic>
    </p:spTree>
    <p:extLst>
      <p:ext uri="{BB962C8B-B14F-4D97-AF65-F5344CB8AC3E}">
        <p14:creationId xmlns:p14="http://schemas.microsoft.com/office/powerpoint/2010/main" val="237516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New Business 9 a. </a:t>
            </a:r>
            <a:r>
              <a:rPr lang="en-US" sz="4800" dirty="0" err="1"/>
              <a:t>i</a:t>
            </a:r>
            <a:r>
              <a:rPr lang="en-US" sz="4800" dirty="0"/>
              <a: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13" name="Picture 12">
            <a:extLst>
              <a:ext uri="{FF2B5EF4-FFF2-40B4-BE49-F238E27FC236}">
                <a16:creationId xmlns:a16="http://schemas.microsoft.com/office/drawing/2014/main" id="{CF7EF1B8-2D2C-422B-A15B-A5C005A376D8}"/>
              </a:ext>
            </a:extLst>
          </p:cNvPr>
          <p:cNvPicPr>
            <a:picLocks noChangeAspect="1"/>
          </p:cNvPicPr>
          <p:nvPr/>
        </p:nvPicPr>
        <p:blipFill>
          <a:blip r:embed="rId3"/>
          <a:stretch>
            <a:fillRect/>
          </a:stretch>
        </p:blipFill>
        <p:spPr>
          <a:xfrm>
            <a:off x="3136392" y="2112822"/>
            <a:ext cx="5239512" cy="4204547"/>
          </a:xfrm>
          <a:prstGeom prst="rect">
            <a:avLst/>
          </a:prstGeom>
        </p:spPr>
      </p:pic>
    </p:spTree>
    <p:extLst>
      <p:ext uri="{BB962C8B-B14F-4D97-AF65-F5344CB8AC3E}">
        <p14:creationId xmlns:p14="http://schemas.microsoft.com/office/powerpoint/2010/main" val="2100842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New Business 9. a. ii.</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11" name="Picture 10">
            <a:extLst>
              <a:ext uri="{FF2B5EF4-FFF2-40B4-BE49-F238E27FC236}">
                <a16:creationId xmlns:a16="http://schemas.microsoft.com/office/drawing/2014/main" id="{583D6F9F-D0BB-42F0-9397-CEBDE13D7325}"/>
              </a:ext>
            </a:extLst>
          </p:cNvPr>
          <p:cNvPicPr>
            <a:picLocks noChangeAspect="1"/>
          </p:cNvPicPr>
          <p:nvPr/>
        </p:nvPicPr>
        <p:blipFill>
          <a:blip r:embed="rId3"/>
          <a:stretch>
            <a:fillRect/>
          </a:stretch>
        </p:blipFill>
        <p:spPr>
          <a:xfrm>
            <a:off x="3376925" y="2123129"/>
            <a:ext cx="4818507" cy="3884307"/>
          </a:xfrm>
          <a:prstGeom prst="rect">
            <a:avLst/>
          </a:prstGeom>
        </p:spPr>
      </p:pic>
    </p:spTree>
    <p:extLst>
      <p:ext uri="{BB962C8B-B14F-4D97-AF65-F5344CB8AC3E}">
        <p14:creationId xmlns:p14="http://schemas.microsoft.com/office/powerpoint/2010/main" val="1791902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New Business 9. a. iii.</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6" name="Picture 5">
            <a:extLst>
              <a:ext uri="{FF2B5EF4-FFF2-40B4-BE49-F238E27FC236}">
                <a16:creationId xmlns:a16="http://schemas.microsoft.com/office/drawing/2014/main" id="{58A68506-0B80-409E-A0CB-C124ADF67D10}"/>
              </a:ext>
            </a:extLst>
          </p:cNvPr>
          <p:cNvPicPr>
            <a:picLocks noChangeAspect="1"/>
          </p:cNvPicPr>
          <p:nvPr/>
        </p:nvPicPr>
        <p:blipFill>
          <a:blip r:embed="rId3"/>
          <a:stretch>
            <a:fillRect/>
          </a:stretch>
        </p:blipFill>
        <p:spPr>
          <a:xfrm>
            <a:off x="2827999" y="2053266"/>
            <a:ext cx="6172200" cy="4219575"/>
          </a:xfrm>
          <a:prstGeom prst="rect">
            <a:avLst/>
          </a:prstGeom>
        </p:spPr>
      </p:pic>
    </p:spTree>
    <p:extLst>
      <p:ext uri="{BB962C8B-B14F-4D97-AF65-F5344CB8AC3E}">
        <p14:creationId xmlns:p14="http://schemas.microsoft.com/office/powerpoint/2010/main" val="28902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Board of Supervisors Agenda 8/8/23</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0F83A5F2-F8B1-4A3D-8565-019608055471}"/>
              </a:ext>
            </a:extLst>
          </p:cNvPr>
          <p:cNvPicPr>
            <a:picLocks noChangeAspect="1"/>
          </p:cNvPicPr>
          <p:nvPr/>
        </p:nvPicPr>
        <p:blipFill>
          <a:blip r:embed="rId3"/>
          <a:stretch>
            <a:fillRect/>
          </a:stretch>
        </p:blipFill>
        <p:spPr>
          <a:xfrm>
            <a:off x="440675" y="2243398"/>
            <a:ext cx="10612561" cy="3361874"/>
          </a:xfrm>
          <a:prstGeom prst="rect">
            <a:avLst/>
          </a:prstGeom>
        </p:spPr>
      </p:pic>
    </p:spTree>
    <p:extLst>
      <p:ext uri="{BB962C8B-B14F-4D97-AF65-F5344CB8AC3E}">
        <p14:creationId xmlns:p14="http://schemas.microsoft.com/office/powerpoint/2010/main" val="17772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New Business 9.a. iv.</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445E59C4-B0A9-4471-B908-6A1929709F45}"/>
              </a:ext>
            </a:extLst>
          </p:cNvPr>
          <p:cNvPicPr>
            <a:picLocks noChangeAspect="1"/>
          </p:cNvPicPr>
          <p:nvPr/>
        </p:nvPicPr>
        <p:blipFill>
          <a:blip r:embed="rId3"/>
          <a:stretch>
            <a:fillRect/>
          </a:stretch>
        </p:blipFill>
        <p:spPr>
          <a:xfrm>
            <a:off x="2733704" y="2104960"/>
            <a:ext cx="6724591" cy="4228202"/>
          </a:xfrm>
          <a:prstGeom prst="rect">
            <a:avLst/>
          </a:prstGeom>
        </p:spPr>
      </p:pic>
    </p:spTree>
    <p:extLst>
      <p:ext uri="{BB962C8B-B14F-4D97-AF65-F5344CB8AC3E}">
        <p14:creationId xmlns:p14="http://schemas.microsoft.com/office/powerpoint/2010/main" val="1309986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2" y="149733"/>
            <a:ext cx="11183029" cy="2157984"/>
          </a:xfrm>
        </p:spPr>
        <p:txBody>
          <a:bodyPr/>
          <a:lstStyle/>
          <a:p>
            <a:pPr algn="ctr"/>
            <a:r>
              <a:rPr lang="en-US" sz="4800" dirty="0"/>
              <a:t>New Business B. Contract Award - EMS</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6" name="Picture 5">
            <a:extLst>
              <a:ext uri="{FF2B5EF4-FFF2-40B4-BE49-F238E27FC236}">
                <a16:creationId xmlns:a16="http://schemas.microsoft.com/office/drawing/2014/main" id="{7983BBA0-A08F-44AC-9198-04FCDC63A0D6}"/>
              </a:ext>
            </a:extLst>
          </p:cNvPr>
          <p:cNvPicPr>
            <a:picLocks noChangeAspect="1"/>
          </p:cNvPicPr>
          <p:nvPr/>
        </p:nvPicPr>
        <p:blipFill>
          <a:blip r:embed="rId3"/>
          <a:stretch>
            <a:fillRect/>
          </a:stretch>
        </p:blipFill>
        <p:spPr>
          <a:xfrm>
            <a:off x="2359533" y="2085158"/>
            <a:ext cx="7132042" cy="4187621"/>
          </a:xfrm>
          <a:prstGeom prst="rect">
            <a:avLst/>
          </a:prstGeom>
        </p:spPr>
      </p:pic>
    </p:spTree>
    <p:extLst>
      <p:ext uri="{BB962C8B-B14F-4D97-AF65-F5344CB8AC3E}">
        <p14:creationId xmlns:p14="http://schemas.microsoft.com/office/powerpoint/2010/main" val="2189897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Board of Supervisors Agenda 8/8/23</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6" name="Picture 5">
            <a:extLst>
              <a:ext uri="{FF2B5EF4-FFF2-40B4-BE49-F238E27FC236}">
                <a16:creationId xmlns:a16="http://schemas.microsoft.com/office/drawing/2014/main" id="{B2A3EDF7-6C60-44B2-BDCB-219D68B945F1}"/>
              </a:ext>
            </a:extLst>
          </p:cNvPr>
          <p:cNvPicPr>
            <a:picLocks noChangeAspect="1"/>
          </p:cNvPicPr>
          <p:nvPr/>
        </p:nvPicPr>
        <p:blipFill>
          <a:blip r:embed="rId3"/>
          <a:stretch>
            <a:fillRect/>
          </a:stretch>
        </p:blipFill>
        <p:spPr>
          <a:xfrm>
            <a:off x="440675" y="2693682"/>
            <a:ext cx="10995508" cy="1265670"/>
          </a:xfrm>
          <a:prstGeom prst="rect">
            <a:avLst/>
          </a:prstGeom>
        </p:spPr>
      </p:pic>
    </p:spTree>
    <p:extLst>
      <p:ext uri="{BB962C8B-B14F-4D97-AF65-F5344CB8AC3E}">
        <p14:creationId xmlns:p14="http://schemas.microsoft.com/office/powerpoint/2010/main" val="213421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Public Hearing – District 2 Polling Place</a:t>
            </a:r>
          </a:p>
        </p:txBody>
      </p:sp>
      <p:pic>
        <p:nvPicPr>
          <p:cNvPr id="6" name="Picture 5">
            <a:extLst>
              <a:ext uri="{FF2B5EF4-FFF2-40B4-BE49-F238E27FC236}">
                <a16:creationId xmlns:a16="http://schemas.microsoft.com/office/drawing/2014/main" id="{BC1AABAC-F90F-4D38-A463-FD43BBFCDC87}"/>
              </a:ext>
            </a:extLst>
          </p:cNvPr>
          <p:cNvPicPr>
            <a:picLocks noChangeAspect="1"/>
          </p:cNvPicPr>
          <p:nvPr/>
        </p:nvPicPr>
        <p:blipFill>
          <a:blip r:embed="rId2"/>
          <a:stretch>
            <a:fillRect/>
          </a:stretch>
        </p:blipFill>
        <p:spPr>
          <a:xfrm>
            <a:off x="596863" y="2127367"/>
            <a:ext cx="6592999" cy="4071374"/>
          </a:xfrm>
          <a:prstGeom prst="rect">
            <a:avLst/>
          </a:prstGeom>
        </p:spPr>
      </p:pic>
      <p:pic>
        <p:nvPicPr>
          <p:cNvPr id="9" name="Picture 8">
            <a:extLst>
              <a:ext uri="{FF2B5EF4-FFF2-40B4-BE49-F238E27FC236}">
                <a16:creationId xmlns:a16="http://schemas.microsoft.com/office/drawing/2014/main" id="{4C515C8D-9961-437D-9C9A-DFA706AA2D73}"/>
              </a:ext>
            </a:extLst>
          </p:cNvPr>
          <p:cNvPicPr>
            <a:picLocks noChangeAspect="1"/>
          </p:cNvPicPr>
          <p:nvPr/>
        </p:nvPicPr>
        <p:blipFill>
          <a:blip r:embed="rId3"/>
          <a:stretch>
            <a:fillRect/>
          </a:stretch>
        </p:blipFill>
        <p:spPr>
          <a:xfrm>
            <a:off x="7276344" y="2036752"/>
            <a:ext cx="4111180" cy="4245174"/>
          </a:xfrm>
          <a:prstGeom prst="rect">
            <a:avLst/>
          </a:prstGeom>
        </p:spPr>
      </p:pic>
    </p:spTree>
    <p:extLst>
      <p:ext uri="{BB962C8B-B14F-4D97-AF65-F5344CB8AC3E}">
        <p14:creationId xmlns:p14="http://schemas.microsoft.com/office/powerpoint/2010/main" val="328324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Public Hearing – District 2 Polling Place</a:t>
            </a:r>
          </a:p>
        </p:txBody>
      </p:sp>
      <p:pic>
        <p:nvPicPr>
          <p:cNvPr id="3" name="Picture 2">
            <a:extLst>
              <a:ext uri="{FF2B5EF4-FFF2-40B4-BE49-F238E27FC236}">
                <a16:creationId xmlns:a16="http://schemas.microsoft.com/office/drawing/2014/main" id="{8E7331D9-B338-4BA0-98A5-C7C4A9EC2CAB}"/>
              </a:ext>
            </a:extLst>
          </p:cNvPr>
          <p:cNvPicPr>
            <a:picLocks noChangeAspect="1"/>
          </p:cNvPicPr>
          <p:nvPr/>
        </p:nvPicPr>
        <p:blipFill>
          <a:blip r:embed="rId2"/>
          <a:stretch>
            <a:fillRect/>
          </a:stretch>
        </p:blipFill>
        <p:spPr>
          <a:xfrm>
            <a:off x="3001432" y="2307717"/>
            <a:ext cx="5825333" cy="3886390"/>
          </a:xfrm>
          <a:prstGeom prst="rect">
            <a:avLst/>
          </a:prstGeom>
        </p:spPr>
      </p:pic>
    </p:spTree>
    <p:extLst>
      <p:ext uri="{BB962C8B-B14F-4D97-AF65-F5344CB8AC3E}">
        <p14:creationId xmlns:p14="http://schemas.microsoft.com/office/powerpoint/2010/main" val="201713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Board of Supervisors Agenda 8/8/23</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6044B399-F9FD-457D-905D-0676D74702A1}"/>
              </a:ext>
            </a:extLst>
          </p:cNvPr>
          <p:cNvPicPr>
            <a:picLocks noChangeAspect="1"/>
          </p:cNvPicPr>
          <p:nvPr/>
        </p:nvPicPr>
        <p:blipFill>
          <a:blip r:embed="rId3"/>
          <a:stretch>
            <a:fillRect/>
          </a:stretch>
        </p:blipFill>
        <p:spPr>
          <a:xfrm>
            <a:off x="1207770" y="2391404"/>
            <a:ext cx="8039100" cy="3543300"/>
          </a:xfrm>
          <a:prstGeom prst="rect">
            <a:avLst/>
          </a:prstGeom>
        </p:spPr>
      </p:pic>
    </p:spTree>
    <p:extLst>
      <p:ext uri="{BB962C8B-B14F-4D97-AF65-F5344CB8AC3E}">
        <p14:creationId xmlns:p14="http://schemas.microsoft.com/office/powerpoint/2010/main" val="3253315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Board of Supervisors Agenda 8/8/23</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6" name="Picture 5">
            <a:extLst>
              <a:ext uri="{FF2B5EF4-FFF2-40B4-BE49-F238E27FC236}">
                <a16:creationId xmlns:a16="http://schemas.microsoft.com/office/drawing/2014/main" id="{5E346199-D31F-469A-8138-E6336908D558}"/>
              </a:ext>
            </a:extLst>
          </p:cNvPr>
          <p:cNvPicPr>
            <a:picLocks noChangeAspect="1"/>
          </p:cNvPicPr>
          <p:nvPr/>
        </p:nvPicPr>
        <p:blipFill>
          <a:blip r:embed="rId3"/>
          <a:stretch>
            <a:fillRect/>
          </a:stretch>
        </p:blipFill>
        <p:spPr>
          <a:xfrm>
            <a:off x="596863" y="2298395"/>
            <a:ext cx="9915525" cy="3533775"/>
          </a:xfrm>
          <a:prstGeom prst="rect">
            <a:avLst/>
          </a:prstGeom>
        </p:spPr>
      </p:pic>
    </p:spTree>
    <p:extLst>
      <p:ext uri="{BB962C8B-B14F-4D97-AF65-F5344CB8AC3E}">
        <p14:creationId xmlns:p14="http://schemas.microsoft.com/office/powerpoint/2010/main" val="56899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2" name="Picture 1">
            <a:extLst>
              <a:ext uri="{FF2B5EF4-FFF2-40B4-BE49-F238E27FC236}">
                <a16:creationId xmlns:a16="http://schemas.microsoft.com/office/drawing/2014/main" id="{9F205801-1CD1-49AC-A29A-73D912D5D5F0}"/>
              </a:ext>
            </a:extLst>
          </p:cNvPr>
          <p:cNvPicPr>
            <a:picLocks noChangeAspect="1"/>
          </p:cNvPicPr>
          <p:nvPr/>
        </p:nvPicPr>
        <p:blipFill>
          <a:blip r:embed="rId2"/>
          <a:stretch>
            <a:fillRect/>
          </a:stretch>
        </p:blipFill>
        <p:spPr>
          <a:xfrm>
            <a:off x="440675" y="2130549"/>
            <a:ext cx="11035985" cy="1980817"/>
          </a:xfrm>
          <a:prstGeom prst="rect">
            <a:avLst/>
          </a:prstGeom>
        </p:spPr>
      </p:pic>
      <p:pic>
        <p:nvPicPr>
          <p:cNvPr id="8" name="Picture 7">
            <a:extLst>
              <a:ext uri="{FF2B5EF4-FFF2-40B4-BE49-F238E27FC236}">
                <a16:creationId xmlns:a16="http://schemas.microsoft.com/office/drawing/2014/main" id="{3F871909-587C-4864-A338-66341BD3FCD7}"/>
              </a:ext>
            </a:extLst>
          </p:cNvPr>
          <p:cNvPicPr>
            <a:picLocks noChangeAspect="1"/>
          </p:cNvPicPr>
          <p:nvPr/>
        </p:nvPicPr>
        <p:blipFill>
          <a:blip r:embed="rId3"/>
          <a:stretch>
            <a:fillRect/>
          </a:stretch>
        </p:blipFill>
        <p:spPr>
          <a:xfrm>
            <a:off x="440675" y="4236844"/>
            <a:ext cx="11024289" cy="2182244"/>
          </a:xfrm>
          <a:prstGeom prst="rect">
            <a:avLst/>
          </a:prstGeom>
        </p:spPr>
      </p:pic>
    </p:spTree>
    <p:extLst>
      <p:ext uri="{BB962C8B-B14F-4D97-AF65-F5344CB8AC3E}">
        <p14:creationId xmlns:p14="http://schemas.microsoft.com/office/powerpoint/2010/main" val="123313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32E232D3-3DB0-4CAE-952D-1A4201DFE31E}"/>
              </a:ext>
            </a:extLst>
          </p:cNvPr>
          <p:cNvPicPr>
            <a:picLocks noChangeAspect="1"/>
          </p:cNvPicPr>
          <p:nvPr/>
        </p:nvPicPr>
        <p:blipFill>
          <a:blip r:embed="rId3"/>
          <a:stretch>
            <a:fillRect/>
          </a:stretch>
        </p:blipFill>
        <p:spPr>
          <a:xfrm>
            <a:off x="440675" y="2307716"/>
            <a:ext cx="11247512" cy="2364861"/>
          </a:xfrm>
          <a:prstGeom prst="rect">
            <a:avLst/>
          </a:prstGeom>
        </p:spPr>
      </p:pic>
    </p:spTree>
    <p:extLst>
      <p:ext uri="{BB962C8B-B14F-4D97-AF65-F5344CB8AC3E}">
        <p14:creationId xmlns:p14="http://schemas.microsoft.com/office/powerpoint/2010/main" val="1408385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2" name="Picture 1">
            <a:extLst>
              <a:ext uri="{FF2B5EF4-FFF2-40B4-BE49-F238E27FC236}">
                <a16:creationId xmlns:a16="http://schemas.microsoft.com/office/drawing/2014/main" id="{66AE7021-0480-4CB7-965A-996BFEEF81A4}"/>
              </a:ext>
            </a:extLst>
          </p:cNvPr>
          <p:cNvPicPr>
            <a:picLocks noChangeAspect="1"/>
          </p:cNvPicPr>
          <p:nvPr/>
        </p:nvPicPr>
        <p:blipFill>
          <a:blip r:embed="rId3"/>
          <a:stretch>
            <a:fillRect/>
          </a:stretch>
        </p:blipFill>
        <p:spPr>
          <a:xfrm>
            <a:off x="1578736" y="2212046"/>
            <a:ext cx="9034527" cy="3706472"/>
          </a:xfrm>
          <a:prstGeom prst="rect">
            <a:avLst/>
          </a:prstGeom>
        </p:spPr>
      </p:pic>
    </p:spTree>
    <p:extLst>
      <p:ext uri="{BB962C8B-B14F-4D97-AF65-F5344CB8AC3E}">
        <p14:creationId xmlns:p14="http://schemas.microsoft.com/office/powerpoint/2010/main" val="9875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2" name="Picture 1">
            <a:extLst>
              <a:ext uri="{FF2B5EF4-FFF2-40B4-BE49-F238E27FC236}">
                <a16:creationId xmlns:a16="http://schemas.microsoft.com/office/drawing/2014/main" id="{52B1C0A6-553B-4937-AF51-ABDFD27B3EA3}"/>
              </a:ext>
            </a:extLst>
          </p:cNvPr>
          <p:cNvPicPr>
            <a:picLocks noChangeAspect="1"/>
          </p:cNvPicPr>
          <p:nvPr/>
        </p:nvPicPr>
        <p:blipFill>
          <a:blip r:embed="rId3"/>
          <a:stretch>
            <a:fillRect/>
          </a:stretch>
        </p:blipFill>
        <p:spPr>
          <a:xfrm>
            <a:off x="440675" y="2237128"/>
            <a:ext cx="9721309" cy="3898495"/>
          </a:xfrm>
          <a:prstGeom prst="rect">
            <a:avLst/>
          </a:prstGeom>
        </p:spPr>
      </p:pic>
    </p:spTree>
    <p:extLst>
      <p:ext uri="{BB962C8B-B14F-4D97-AF65-F5344CB8AC3E}">
        <p14:creationId xmlns:p14="http://schemas.microsoft.com/office/powerpoint/2010/main" val="49371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3" name="Picture 2">
            <a:extLst>
              <a:ext uri="{FF2B5EF4-FFF2-40B4-BE49-F238E27FC236}">
                <a16:creationId xmlns:a16="http://schemas.microsoft.com/office/drawing/2014/main" id="{949F8F0F-D62A-4017-9EB4-4819D3BD3DE0}"/>
              </a:ext>
            </a:extLst>
          </p:cNvPr>
          <p:cNvPicPr>
            <a:picLocks noChangeAspect="1"/>
          </p:cNvPicPr>
          <p:nvPr/>
        </p:nvPicPr>
        <p:blipFill>
          <a:blip r:embed="rId3"/>
          <a:stretch>
            <a:fillRect/>
          </a:stretch>
        </p:blipFill>
        <p:spPr>
          <a:xfrm>
            <a:off x="440675" y="2191404"/>
            <a:ext cx="9453133" cy="3936382"/>
          </a:xfrm>
          <a:prstGeom prst="rect">
            <a:avLst/>
          </a:prstGeom>
        </p:spPr>
      </p:pic>
    </p:spTree>
    <p:extLst>
      <p:ext uri="{BB962C8B-B14F-4D97-AF65-F5344CB8AC3E}">
        <p14:creationId xmlns:p14="http://schemas.microsoft.com/office/powerpoint/2010/main" val="329987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A7F4C95-4C8F-4FD8-81B9-435E6993EB0E}"/>
              </a:ext>
            </a:extLst>
          </p:cNvPr>
          <p:cNvCxnSpPr/>
          <p:nvPr/>
        </p:nvCxnSpPr>
        <p:spPr>
          <a:xfrm>
            <a:off x="440675" y="2005070"/>
            <a:ext cx="112812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A028DB8-9042-4A31-826A-F6CF51C739BD}"/>
              </a:ext>
            </a:extLst>
          </p:cNvPr>
          <p:cNvSpPr>
            <a:spLocks noGrp="1"/>
          </p:cNvSpPr>
          <p:nvPr>
            <p:ph type="title"/>
          </p:nvPr>
        </p:nvSpPr>
        <p:spPr>
          <a:xfrm>
            <a:off x="596863" y="149733"/>
            <a:ext cx="10634472" cy="2157984"/>
          </a:xfrm>
        </p:spPr>
        <p:txBody>
          <a:bodyPr/>
          <a:lstStyle/>
          <a:p>
            <a:pPr algn="ctr"/>
            <a:r>
              <a:rPr lang="en-US" sz="4800" dirty="0"/>
              <a:t>Fire &amp; EMS Report</a:t>
            </a:r>
          </a:p>
        </p:txBody>
      </p:sp>
      <p:pic>
        <p:nvPicPr>
          <p:cNvPr id="4" name="Picture 3">
            <a:extLst>
              <a:ext uri="{FF2B5EF4-FFF2-40B4-BE49-F238E27FC236}">
                <a16:creationId xmlns:a16="http://schemas.microsoft.com/office/drawing/2014/main" id="{268EC092-C1D6-4A0D-8041-8C555A3AF70A}"/>
              </a:ext>
            </a:extLst>
          </p:cNvPr>
          <p:cNvPicPr>
            <a:picLocks noChangeAspect="1"/>
          </p:cNvPicPr>
          <p:nvPr/>
        </p:nvPicPr>
        <p:blipFill>
          <a:blip r:embed="rId2"/>
          <a:stretch>
            <a:fillRect/>
          </a:stretch>
        </p:blipFill>
        <p:spPr>
          <a:xfrm>
            <a:off x="10682779" y="5520201"/>
            <a:ext cx="1097113" cy="1337799"/>
          </a:xfrm>
          <a:prstGeom prst="rect">
            <a:avLst/>
          </a:prstGeom>
        </p:spPr>
      </p:pic>
      <p:pic>
        <p:nvPicPr>
          <p:cNvPr id="2" name="Picture 1">
            <a:extLst>
              <a:ext uri="{FF2B5EF4-FFF2-40B4-BE49-F238E27FC236}">
                <a16:creationId xmlns:a16="http://schemas.microsoft.com/office/drawing/2014/main" id="{BD89E668-F2CA-415C-8F04-2248598195B9}"/>
              </a:ext>
            </a:extLst>
          </p:cNvPr>
          <p:cNvPicPr>
            <a:picLocks noChangeAspect="1"/>
          </p:cNvPicPr>
          <p:nvPr/>
        </p:nvPicPr>
        <p:blipFill>
          <a:blip r:embed="rId3"/>
          <a:stretch>
            <a:fillRect/>
          </a:stretch>
        </p:blipFill>
        <p:spPr>
          <a:xfrm>
            <a:off x="440675" y="2307717"/>
            <a:ext cx="10927312" cy="1669918"/>
          </a:xfrm>
          <a:prstGeom prst="rect">
            <a:avLst/>
          </a:prstGeom>
        </p:spPr>
      </p:pic>
      <p:pic>
        <p:nvPicPr>
          <p:cNvPr id="6" name="Picture 5">
            <a:extLst>
              <a:ext uri="{FF2B5EF4-FFF2-40B4-BE49-F238E27FC236}">
                <a16:creationId xmlns:a16="http://schemas.microsoft.com/office/drawing/2014/main" id="{CA86B28F-CC9B-41DC-9E9D-7CCEB9B54436}"/>
              </a:ext>
            </a:extLst>
          </p:cNvPr>
          <p:cNvPicPr>
            <a:picLocks noChangeAspect="1"/>
          </p:cNvPicPr>
          <p:nvPr/>
        </p:nvPicPr>
        <p:blipFill>
          <a:blip r:embed="rId4"/>
          <a:stretch>
            <a:fillRect/>
          </a:stretch>
        </p:blipFill>
        <p:spPr>
          <a:xfrm>
            <a:off x="474203" y="4361788"/>
            <a:ext cx="6189708" cy="1472084"/>
          </a:xfrm>
          <a:prstGeom prst="rect">
            <a:avLst/>
          </a:prstGeom>
        </p:spPr>
      </p:pic>
    </p:spTree>
    <p:extLst>
      <p:ext uri="{BB962C8B-B14F-4D97-AF65-F5344CB8AC3E}">
        <p14:creationId xmlns:p14="http://schemas.microsoft.com/office/powerpoint/2010/main" val="874582829"/>
      </p:ext>
    </p:extLst>
  </p:cSld>
  <p:clrMapOvr>
    <a:masterClrMapping/>
  </p:clrMapOvr>
</p:sld>
</file>

<file path=ppt/theme/theme1.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498</Words>
  <Application>Microsoft Office PowerPoint</Application>
  <PresentationFormat>Widescreen</PresentationFormat>
  <Paragraphs>57</Paragraphs>
  <Slides>25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Courier New</vt:lpstr>
      <vt:lpstr>Seaford</vt:lpstr>
      <vt:lpstr>Wingdings</vt:lpstr>
      <vt:lpstr>LevelVTI</vt:lpstr>
      <vt:lpstr>Office Theme</vt:lpstr>
      <vt:lpstr>Board of Supervisors Meeting</vt:lpstr>
      <vt:lpstr>Board of Supervisors Agenda 8/8/23</vt:lpstr>
      <vt:lpstr>Board of Supervisors Agenda 8/8/23</vt:lpstr>
      <vt:lpstr>Fire &amp; EMS Report</vt:lpstr>
      <vt:lpstr>Fire &amp; EMS Report</vt:lpstr>
      <vt:lpstr>Fire &amp; EMS Report</vt:lpstr>
      <vt:lpstr>Fire &amp; EMS Report</vt:lpstr>
      <vt:lpstr>Fire &amp; EMS Report</vt:lpstr>
      <vt:lpstr>Fire &amp; EMS Report</vt:lpstr>
      <vt:lpstr>Fire &amp; EMS Report</vt:lpstr>
      <vt:lpstr>Fire &amp; EMS Report</vt:lpstr>
      <vt:lpstr>VDOT Brand Slide</vt:lpstr>
      <vt:lpstr>Board of Supervisors Agenda 8/8/23</vt:lpstr>
      <vt:lpstr>Consent Agenda – Courthouse Analysis</vt:lpstr>
      <vt:lpstr>Consent Agenda – MOU CYAA</vt:lpstr>
      <vt:lpstr>Board of Supervisors Agenda 8/8/23</vt:lpstr>
      <vt:lpstr>New Business 9 a. i.</vt:lpstr>
      <vt:lpstr>New Business 9. a. ii.</vt:lpstr>
      <vt:lpstr>New Business 9. a. iii.</vt:lpstr>
      <vt:lpstr>New Business 9.a. iv.</vt:lpstr>
      <vt:lpstr>New Business B. Contract Award - EMS</vt:lpstr>
      <vt:lpstr>Board of Supervisors Agenda 8/8/23</vt:lpstr>
      <vt:lpstr>Public Hearing – District 2 Polling Place</vt:lpstr>
      <vt:lpstr>Public Hearing – District 2 Polling Place</vt:lpstr>
      <vt:lpstr>Board of Supervisors Agenda 8/8/23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Cumberland County</dc:creator>
  <cp:lastModifiedBy>Cumberland County</cp:lastModifiedBy>
  <cp:revision>51</cp:revision>
  <dcterms:created xsi:type="dcterms:W3CDTF">2023-01-06T17:52:55Z</dcterms:created>
  <dcterms:modified xsi:type="dcterms:W3CDTF">2023-08-08T18:07:25Z</dcterms:modified>
</cp:coreProperties>
</file>